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8"/>
  </p:notesMasterIdLst>
  <p:handoutMasterIdLst>
    <p:handoutMasterId r:id="rId29"/>
  </p:handoutMasterIdLst>
  <p:sldIdLst>
    <p:sldId id="364" r:id="rId2"/>
    <p:sldId id="437" r:id="rId3"/>
    <p:sldId id="408" r:id="rId4"/>
    <p:sldId id="409" r:id="rId5"/>
    <p:sldId id="414" r:id="rId6"/>
    <p:sldId id="412" r:id="rId7"/>
    <p:sldId id="415" r:id="rId8"/>
    <p:sldId id="417" r:id="rId9"/>
    <p:sldId id="435" r:id="rId10"/>
    <p:sldId id="436" r:id="rId11"/>
    <p:sldId id="411" r:id="rId12"/>
    <p:sldId id="418" r:id="rId13"/>
    <p:sldId id="419" r:id="rId14"/>
    <p:sldId id="420" r:id="rId15"/>
    <p:sldId id="422" r:id="rId16"/>
    <p:sldId id="424" r:id="rId17"/>
    <p:sldId id="425" r:id="rId18"/>
    <p:sldId id="426" r:id="rId19"/>
    <p:sldId id="428" r:id="rId20"/>
    <p:sldId id="423" r:id="rId21"/>
    <p:sldId id="429" r:id="rId22"/>
    <p:sldId id="430" r:id="rId23"/>
    <p:sldId id="431" r:id="rId24"/>
    <p:sldId id="432" r:id="rId25"/>
    <p:sldId id="433" r:id="rId26"/>
    <p:sldId id="390" r:id="rId27"/>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ūratė Masiulienė" initials="JM"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FFAB"/>
    <a:srgbClr val="DAEF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81" autoAdjust="0"/>
    <p:restoredTop sz="94660"/>
  </p:normalViewPr>
  <p:slideViewPr>
    <p:cSldViewPr>
      <p:cViewPr>
        <p:scale>
          <a:sx n="125" d="100"/>
          <a:sy n="125" d="100"/>
        </p:scale>
        <p:origin x="-147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3BDD58-400D-40F6-9099-CE9435733428}"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lt-LT"/>
        </a:p>
      </dgm:t>
    </dgm:pt>
    <dgm:pt modelId="{C8983D94-B0A1-44D6-B3EA-229CF262F17E}">
      <dgm:prSet phldrT="[Text]" custT="1"/>
      <dgm:spPr/>
      <dgm:t>
        <a:bodyPr/>
        <a:lstStyle/>
        <a:p>
          <a:r>
            <a:rPr lang="lt-LT" sz="1400" b="1" dirty="0"/>
            <a:t>1. Pirmasis jauno žvejo, kuris teikdamas paraišką yra jaunesnis nei 40 metų ir dirba žveju bent penkerius metus arba yra įgijęs tinkamą profesinę kvalifikaciją, žvejybos laivo įsigijima</a:t>
          </a:r>
          <a:r>
            <a:rPr lang="lt-LT" sz="1300" b="1" dirty="0"/>
            <a:t>s</a:t>
          </a:r>
        </a:p>
      </dgm:t>
    </dgm:pt>
    <dgm:pt modelId="{D57E5904-89B2-42FF-9FC9-560E7FB0B4B1}" type="parTrans" cxnId="{9844D889-8279-4013-AEEC-1DCDF01A58A9}">
      <dgm:prSet/>
      <dgm:spPr/>
      <dgm:t>
        <a:bodyPr/>
        <a:lstStyle/>
        <a:p>
          <a:endParaRPr lang="lt-LT"/>
        </a:p>
      </dgm:t>
    </dgm:pt>
    <dgm:pt modelId="{69527A5B-ED4B-497D-BDDD-866A9551B470}" type="sibTrans" cxnId="{9844D889-8279-4013-AEEC-1DCDF01A58A9}">
      <dgm:prSet/>
      <dgm:spPr/>
      <dgm:t>
        <a:bodyPr/>
        <a:lstStyle/>
        <a:p>
          <a:endParaRPr lang="lt-LT"/>
        </a:p>
      </dgm:t>
    </dgm:pt>
    <dgm:pt modelId="{E1615154-38AE-44E0-8229-B1D6E3614481}">
      <dgm:prSet phldrT="[Text]" custT="1"/>
      <dgm:spPr/>
      <dgm:t>
        <a:bodyPr/>
        <a:lstStyle/>
        <a:p>
          <a:r>
            <a:rPr lang="lt-LT" sz="1400" b="1" dirty="0"/>
            <a:t>2. Pagrindinio arba pagalbinio variklio keitimas arba modernizavimas</a:t>
          </a:r>
        </a:p>
      </dgm:t>
    </dgm:pt>
    <dgm:pt modelId="{006D3A69-0F00-4B80-8DEB-FB6B7C14BB15}" type="parTrans" cxnId="{0799EEED-9BE3-40C8-8BA7-A314A5F1B733}">
      <dgm:prSet/>
      <dgm:spPr/>
      <dgm:t>
        <a:bodyPr/>
        <a:lstStyle/>
        <a:p>
          <a:endParaRPr lang="lt-LT"/>
        </a:p>
      </dgm:t>
    </dgm:pt>
    <dgm:pt modelId="{8BF21AD2-7ABE-4316-A4C5-EFE3CBBA3716}" type="sibTrans" cxnId="{0799EEED-9BE3-40C8-8BA7-A314A5F1B733}">
      <dgm:prSet/>
      <dgm:spPr/>
      <dgm:t>
        <a:bodyPr/>
        <a:lstStyle/>
        <a:p>
          <a:endParaRPr lang="lt-LT"/>
        </a:p>
      </dgm:t>
    </dgm:pt>
    <dgm:pt modelId="{1270250E-5545-47CB-9B84-0E0B12883A9E}">
      <dgm:prSet phldrT="[Text]" custT="1"/>
      <dgm:spPr/>
      <dgm:t>
        <a:bodyPr/>
        <a:lstStyle/>
        <a:p>
          <a:pPr algn="l"/>
          <a:r>
            <a:rPr lang="lt-LT" sz="1200" dirty="0">
              <a:solidFill>
                <a:schemeClr val="tx1"/>
              </a:solidFill>
            </a:rPr>
            <a:t>Sąlygos:</a:t>
          </a:r>
        </a:p>
        <a:p>
          <a:pPr algn="l">
            <a:buFont typeface="Arial" panose="020B0604020202020204" pitchFamily="34" charset="0"/>
            <a:buChar char="•"/>
          </a:pPr>
          <a:r>
            <a:rPr lang="lt-LT" sz="1200" dirty="0">
              <a:solidFill>
                <a:schemeClr val="tx1"/>
              </a:solidFill>
            </a:rPr>
            <a:t>naujo ar modernizuoto variklio galia kilovatais nėra didesnė nei dabartinio variklio; </a:t>
          </a:r>
        </a:p>
        <a:p>
          <a:pPr algn="l">
            <a:buFont typeface="Arial" panose="020B0604020202020204" pitchFamily="34" charset="0"/>
            <a:buChar char="•"/>
          </a:pPr>
          <a:r>
            <a:rPr lang="lt-LT" sz="1200" dirty="0">
              <a:solidFill>
                <a:schemeClr val="tx1"/>
              </a:solidFill>
            </a:rPr>
            <a:t>kilovatų skaičius, kuriuo dėl pagrindinio arba pagalbinio variklio keitimo arba modernizavimo sumažėjo žvejybos pajėgumai, visam laikui išbraukiamas iš Sąjungos laivyno registro;</a:t>
          </a:r>
        </a:p>
        <a:p>
          <a:pPr algn="l">
            <a:buFont typeface="Arial" panose="020B0604020202020204" pitchFamily="34" charset="0"/>
            <a:buChar char="•"/>
          </a:pPr>
          <a:r>
            <a:rPr lang="lt-LT" sz="1200" dirty="0">
              <a:solidFill>
                <a:schemeClr val="tx1"/>
              </a:solidFill>
            </a:rPr>
            <a:t>valstybė narė fiziškai patikrino žvejybos laivo variklio galią siekdama užtikrinti, kad ji neviršytų žvejybos licencijoje nurodytos variklio galios</a:t>
          </a:r>
        </a:p>
      </dgm:t>
    </dgm:pt>
    <dgm:pt modelId="{8AD0352D-CBFC-44FE-91FC-A78A94BBE321}" type="parTrans" cxnId="{0F2D9996-0D84-44D9-8F9F-31A909BBB0B6}">
      <dgm:prSet/>
      <dgm:spPr/>
      <dgm:t>
        <a:bodyPr/>
        <a:lstStyle/>
        <a:p>
          <a:endParaRPr lang="lt-LT"/>
        </a:p>
      </dgm:t>
    </dgm:pt>
    <dgm:pt modelId="{98C47A03-A8C0-4F03-8DFF-7D68812D124B}" type="sibTrans" cxnId="{0F2D9996-0D84-44D9-8F9F-31A909BBB0B6}">
      <dgm:prSet/>
      <dgm:spPr/>
      <dgm:t>
        <a:bodyPr/>
        <a:lstStyle/>
        <a:p>
          <a:endParaRPr lang="lt-LT"/>
        </a:p>
      </dgm:t>
    </dgm:pt>
    <dgm:pt modelId="{D4ABE232-ECA9-424E-AE63-9872776DF364}" type="pres">
      <dgm:prSet presAssocID="{B13BDD58-400D-40F6-9099-CE9435733428}" presName="theList" presStyleCnt="0">
        <dgm:presLayoutVars>
          <dgm:dir/>
          <dgm:animLvl val="lvl"/>
          <dgm:resizeHandles val="exact"/>
        </dgm:presLayoutVars>
      </dgm:prSet>
      <dgm:spPr/>
      <dgm:t>
        <a:bodyPr/>
        <a:lstStyle/>
        <a:p>
          <a:endParaRPr lang="lt-LT"/>
        </a:p>
      </dgm:t>
    </dgm:pt>
    <dgm:pt modelId="{922DD06D-CC27-42D1-A855-A84194A706F4}" type="pres">
      <dgm:prSet presAssocID="{C8983D94-B0A1-44D6-B3EA-229CF262F17E}" presName="compNode" presStyleCnt="0"/>
      <dgm:spPr/>
    </dgm:pt>
    <dgm:pt modelId="{B7960D1E-F13C-4CD0-99AD-FBEB0DB98F64}" type="pres">
      <dgm:prSet presAssocID="{C8983D94-B0A1-44D6-B3EA-229CF262F17E}" presName="aNode" presStyleLbl="bgShp" presStyleIdx="0" presStyleCnt="2" custAng="0"/>
      <dgm:spPr/>
      <dgm:t>
        <a:bodyPr/>
        <a:lstStyle/>
        <a:p>
          <a:endParaRPr lang="lt-LT"/>
        </a:p>
      </dgm:t>
    </dgm:pt>
    <dgm:pt modelId="{86A6ECD9-AEED-4D3A-8DD8-973FC2E7148F}" type="pres">
      <dgm:prSet presAssocID="{C8983D94-B0A1-44D6-B3EA-229CF262F17E}" presName="textNode" presStyleLbl="bgShp" presStyleIdx="0" presStyleCnt="2"/>
      <dgm:spPr/>
      <dgm:t>
        <a:bodyPr/>
        <a:lstStyle/>
        <a:p>
          <a:endParaRPr lang="lt-LT"/>
        </a:p>
      </dgm:t>
    </dgm:pt>
    <dgm:pt modelId="{65D2EC17-7318-4853-9233-AF15172309E7}" type="pres">
      <dgm:prSet presAssocID="{C8983D94-B0A1-44D6-B3EA-229CF262F17E}" presName="compChildNode" presStyleCnt="0"/>
      <dgm:spPr/>
    </dgm:pt>
    <dgm:pt modelId="{FA962499-1D6B-48DF-A113-6D0A2CFBEECB}" type="pres">
      <dgm:prSet presAssocID="{C8983D94-B0A1-44D6-B3EA-229CF262F17E}" presName="theInnerList" presStyleCnt="0"/>
      <dgm:spPr/>
    </dgm:pt>
    <dgm:pt modelId="{1F4EE293-9988-4B32-A2C2-24006D8F755A}" type="pres">
      <dgm:prSet presAssocID="{C8983D94-B0A1-44D6-B3EA-229CF262F17E}" presName="aSpace" presStyleCnt="0"/>
      <dgm:spPr/>
    </dgm:pt>
    <dgm:pt modelId="{6B026C7F-1252-4595-96C2-1B3FBD44128A}" type="pres">
      <dgm:prSet presAssocID="{E1615154-38AE-44E0-8229-B1D6E3614481}" presName="compNode" presStyleCnt="0"/>
      <dgm:spPr/>
    </dgm:pt>
    <dgm:pt modelId="{5765D27B-2CE6-4951-BF16-CFBEB80ACA83}" type="pres">
      <dgm:prSet presAssocID="{E1615154-38AE-44E0-8229-B1D6E3614481}" presName="aNode" presStyleLbl="bgShp" presStyleIdx="1" presStyleCnt="2" custScaleX="139569" custLinFactNeighborX="-23842"/>
      <dgm:spPr/>
      <dgm:t>
        <a:bodyPr/>
        <a:lstStyle/>
        <a:p>
          <a:endParaRPr lang="lt-LT"/>
        </a:p>
      </dgm:t>
    </dgm:pt>
    <dgm:pt modelId="{77D5970C-FB52-4044-BD1A-2FB696ABE777}" type="pres">
      <dgm:prSet presAssocID="{E1615154-38AE-44E0-8229-B1D6E3614481}" presName="textNode" presStyleLbl="bgShp" presStyleIdx="1" presStyleCnt="2"/>
      <dgm:spPr/>
      <dgm:t>
        <a:bodyPr/>
        <a:lstStyle/>
        <a:p>
          <a:endParaRPr lang="lt-LT"/>
        </a:p>
      </dgm:t>
    </dgm:pt>
    <dgm:pt modelId="{B0FF93CA-8CA3-4F61-AF1B-0D13BD83FC19}" type="pres">
      <dgm:prSet presAssocID="{E1615154-38AE-44E0-8229-B1D6E3614481}" presName="compChildNode" presStyleCnt="0"/>
      <dgm:spPr/>
    </dgm:pt>
    <dgm:pt modelId="{F4A19EA0-1CEB-4B00-86B6-2C43FE255CF0}" type="pres">
      <dgm:prSet presAssocID="{E1615154-38AE-44E0-8229-B1D6E3614481}" presName="theInnerList" presStyleCnt="0"/>
      <dgm:spPr/>
    </dgm:pt>
    <dgm:pt modelId="{C7585FD6-75F2-4C48-A5F7-7375D8EBEE9B}" type="pres">
      <dgm:prSet presAssocID="{1270250E-5545-47CB-9B84-0E0B12883A9E}" presName="childNode" presStyleLbl="node1" presStyleIdx="0" presStyleCnt="1" custScaleX="221621" custScaleY="62723" custLinFactNeighborX="-4666" custLinFactNeighborY="-34074">
        <dgm:presLayoutVars>
          <dgm:bulletEnabled val="1"/>
        </dgm:presLayoutVars>
      </dgm:prSet>
      <dgm:spPr/>
      <dgm:t>
        <a:bodyPr/>
        <a:lstStyle/>
        <a:p>
          <a:endParaRPr lang="lt-LT"/>
        </a:p>
      </dgm:t>
    </dgm:pt>
  </dgm:ptLst>
  <dgm:cxnLst>
    <dgm:cxn modelId="{46B2293B-3218-40CE-977E-743973A0BDB4}" type="presOf" srcId="{E1615154-38AE-44E0-8229-B1D6E3614481}" destId="{77D5970C-FB52-4044-BD1A-2FB696ABE777}" srcOrd="1" destOrd="0" presId="urn:microsoft.com/office/officeart/2005/8/layout/lProcess2"/>
    <dgm:cxn modelId="{83F11DC0-5631-4D63-9B57-98B4821C6CD9}" type="presOf" srcId="{C8983D94-B0A1-44D6-B3EA-229CF262F17E}" destId="{B7960D1E-F13C-4CD0-99AD-FBEB0DB98F64}" srcOrd="0" destOrd="0" presId="urn:microsoft.com/office/officeart/2005/8/layout/lProcess2"/>
    <dgm:cxn modelId="{C147EE99-CA10-4710-AD00-0F75432DE414}" type="presOf" srcId="{B13BDD58-400D-40F6-9099-CE9435733428}" destId="{D4ABE232-ECA9-424E-AE63-9872776DF364}" srcOrd="0" destOrd="0" presId="urn:microsoft.com/office/officeart/2005/8/layout/lProcess2"/>
    <dgm:cxn modelId="{9844D889-8279-4013-AEEC-1DCDF01A58A9}" srcId="{B13BDD58-400D-40F6-9099-CE9435733428}" destId="{C8983D94-B0A1-44D6-B3EA-229CF262F17E}" srcOrd="0" destOrd="0" parTransId="{D57E5904-89B2-42FF-9FC9-560E7FB0B4B1}" sibTransId="{69527A5B-ED4B-497D-BDDD-866A9551B470}"/>
    <dgm:cxn modelId="{0799EEED-9BE3-40C8-8BA7-A314A5F1B733}" srcId="{B13BDD58-400D-40F6-9099-CE9435733428}" destId="{E1615154-38AE-44E0-8229-B1D6E3614481}" srcOrd="1" destOrd="0" parTransId="{006D3A69-0F00-4B80-8DEB-FB6B7C14BB15}" sibTransId="{8BF21AD2-7ABE-4316-A4C5-EFE3CBBA3716}"/>
    <dgm:cxn modelId="{CC405D59-EFCF-4F19-AE9C-27BF50F08519}" type="presOf" srcId="{C8983D94-B0A1-44D6-B3EA-229CF262F17E}" destId="{86A6ECD9-AEED-4D3A-8DD8-973FC2E7148F}" srcOrd="1" destOrd="0" presId="urn:microsoft.com/office/officeart/2005/8/layout/lProcess2"/>
    <dgm:cxn modelId="{0F2D9996-0D84-44D9-8F9F-31A909BBB0B6}" srcId="{E1615154-38AE-44E0-8229-B1D6E3614481}" destId="{1270250E-5545-47CB-9B84-0E0B12883A9E}" srcOrd="0" destOrd="0" parTransId="{8AD0352D-CBFC-44FE-91FC-A78A94BBE321}" sibTransId="{98C47A03-A8C0-4F03-8DFF-7D68812D124B}"/>
    <dgm:cxn modelId="{7EFD936F-50C0-41E9-A8C5-203BF6083558}" type="presOf" srcId="{E1615154-38AE-44E0-8229-B1D6E3614481}" destId="{5765D27B-2CE6-4951-BF16-CFBEB80ACA83}" srcOrd="0" destOrd="0" presId="urn:microsoft.com/office/officeart/2005/8/layout/lProcess2"/>
    <dgm:cxn modelId="{07F739FC-E26D-4786-B620-47EC250AEB6B}" type="presOf" srcId="{1270250E-5545-47CB-9B84-0E0B12883A9E}" destId="{C7585FD6-75F2-4C48-A5F7-7375D8EBEE9B}" srcOrd="0" destOrd="0" presId="urn:microsoft.com/office/officeart/2005/8/layout/lProcess2"/>
    <dgm:cxn modelId="{FCC3C042-F92F-44CC-9932-94235A571750}" type="presParOf" srcId="{D4ABE232-ECA9-424E-AE63-9872776DF364}" destId="{922DD06D-CC27-42D1-A855-A84194A706F4}" srcOrd="0" destOrd="0" presId="urn:microsoft.com/office/officeart/2005/8/layout/lProcess2"/>
    <dgm:cxn modelId="{165809BD-E426-4089-872F-DBCFC83AD8DC}" type="presParOf" srcId="{922DD06D-CC27-42D1-A855-A84194A706F4}" destId="{B7960D1E-F13C-4CD0-99AD-FBEB0DB98F64}" srcOrd="0" destOrd="0" presId="urn:microsoft.com/office/officeart/2005/8/layout/lProcess2"/>
    <dgm:cxn modelId="{B88E525F-0A39-4FC6-B7DD-877AF9C4C29B}" type="presParOf" srcId="{922DD06D-CC27-42D1-A855-A84194A706F4}" destId="{86A6ECD9-AEED-4D3A-8DD8-973FC2E7148F}" srcOrd="1" destOrd="0" presId="urn:microsoft.com/office/officeart/2005/8/layout/lProcess2"/>
    <dgm:cxn modelId="{532EE2B3-8E75-455D-A669-0096D13F048B}" type="presParOf" srcId="{922DD06D-CC27-42D1-A855-A84194A706F4}" destId="{65D2EC17-7318-4853-9233-AF15172309E7}" srcOrd="2" destOrd="0" presId="urn:microsoft.com/office/officeart/2005/8/layout/lProcess2"/>
    <dgm:cxn modelId="{A812D4AB-7F14-409B-ACFB-EAEED3042FE2}" type="presParOf" srcId="{65D2EC17-7318-4853-9233-AF15172309E7}" destId="{FA962499-1D6B-48DF-A113-6D0A2CFBEECB}" srcOrd="0" destOrd="0" presId="urn:microsoft.com/office/officeart/2005/8/layout/lProcess2"/>
    <dgm:cxn modelId="{5A36A64D-EA95-4FCE-97CA-27AE947B94A2}" type="presParOf" srcId="{D4ABE232-ECA9-424E-AE63-9872776DF364}" destId="{1F4EE293-9988-4B32-A2C2-24006D8F755A}" srcOrd="1" destOrd="0" presId="urn:microsoft.com/office/officeart/2005/8/layout/lProcess2"/>
    <dgm:cxn modelId="{AC688C9A-F253-49FB-9F3C-AC8DFDD98B7B}" type="presParOf" srcId="{D4ABE232-ECA9-424E-AE63-9872776DF364}" destId="{6B026C7F-1252-4595-96C2-1B3FBD44128A}" srcOrd="2" destOrd="0" presId="urn:microsoft.com/office/officeart/2005/8/layout/lProcess2"/>
    <dgm:cxn modelId="{1A6028E0-2B97-45D4-8FC9-061A4A3B2B08}" type="presParOf" srcId="{6B026C7F-1252-4595-96C2-1B3FBD44128A}" destId="{5765D27B-2CE6-4951-BF16-CFBEB80ACA83}" srcOrd="0" destOrd="0" presId="urn:microsoft.com/office/officeart/2005/8/layout/lProcess2"/>
    <dgm:cxn modelId="{2193DBAE-D956-4EAE-9473-CA602C0CEEBD}" type="presParOf" srcId="{6B026C7F-1252-4595-96C2-1B3FBD44128A}" destId="{77D5970C-FB52-4044-BD1A-2FB696ABE777}" srcOrd="1" destOrd="0" presId="urn:microsoft.com/office/officeart/2005/8/layout/lProcess2"/>
    <dgm:cxn modelId="{025AF0AD-9C32-444D-A716-8084EF3F2769}" type="presParOf" srcId="{6B026C7F-1252-4595-96C2-1B3FBD44128A}" destId="{B0FF93CA-8CA3-4F61-AF1B-0D13BD83FC19}" srcOrd="2" destOrd="0" presId="urn:microsoft.com/office/officeart/2005/8/layout/lProcess2"/>
    <dgm:cxn modelId="{52AA3676-CFBE-466E-9F6C-BA1FEDAE3848}" type="presParOf" srcId="{B0FF93CA-8CA3-4F61-AF1B-0D13BD83FC19}" destId="{F4A19EA0-1CEB-4B00-86B6-2C43FE255CF0}" srcOrd="0" destOrd="0" presId="urn:microsoft.com/office/officeart/2005/8/layout/lProcess2"/>
    <dgm:cxn modelId="{E6B5BF28-5E23-4681-A6AD-4064E2A288ED}" type="presParOf" srcId="{F4A19EA0-1CEB-4B00-86B6-2C43FE255CF0}" destId="{C7585FD6-75F2-4C48-A5F7-7375D8EBEE9B}"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960D1E-F13C-4CD0-99AD-FBEB0DB98F64}">
      <dsp:nvSpPr>
        <dsp:cNvPr id="0" name=""/>
        <dsp:cNvSpPr/>
      </dsp:nvSpPr>
      <dsp:spPr>
        <a:xfrm>
          <a:off x="624" y="0"/>
          <a:ext cx="2889200" cy="430649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lt-LT" sz="1400" b="1" kern="1200" dirty="0"/>
            <a:t>1. Pirmasis jauno žvejo, kuris teikdamas paraišką yra jaunesnis nei 40 metų ir dirba žveju bent penkerius metus arba yra įgijęs tinkamą profesinę kvalifikaciją, žvejybos laivo įsigijima</a:t>
          </a:r>
          <a:r>
            <a:rPr lang="lt-LT" sz="1300" b="1" kern="1200" dirty="0"/>
            <a:t>s</a:t>
          </a:r>
        </a:p>
      </dsp:txBody>
      <dsp:txXfrm>
        <a:off x="624" y="0"/>
        <a:ext cx="2889200" cy="1291947"/>
      </dsp:txXfrm>
    </dsp:sp>
    <dsp:sp modelId="{5765D27B-2CE6-4951-BF16-CFBEB80ACA83}">
      <dsp:nvSpPr>
        <dsp:cNvPr id="0" name=""/>
        <dsp:cNvSpPr/>
      </dsp:nvSpPr>
      <dsp:spPr>
        <a:xfrm>
          <a:off x="2962688" y="0"/>
          <a:ext cx="4032428" cy="430649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lt-LT" sz="1400" b="1" kern="1200" dirty="0"/>
            <a:t>2. Pagrindinio arba pagalbinio variklio keitimas arba modernizavimas</a:t>
          </a:r>
        </a:p>
      </dsp:txBody>
      <dsp:txXfrm>
        <a:off x="2962688" y="0"/>
        <a:ext cx="4032428" cy="1291947"/>
      </dsp:txXfrm>
    </dsp:sp>
    <dsp:sp modelId="{C7585FD6-75F2-4C48-A5F7-7375D8EBEE9B}">
      <dsp:nvSpPr>
        <dsp:cNvPr id="0" name=""/>
        <dsp:cNvSpPr/>
      </dsp:nvSpPr>
      <dsp:spPr>
        <a:xfrm>
          <a:off x="2998667" y="861662"/>
          <a:ext cx="5122459" cy="17540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l" defTabSz="533400">
            <a:lnSpc>
              <a:spcPct val="90000"/>
            </a:lnSpc>
            <a:spcBef>
              <a:spcPct val="0"/>
            </a:spcBef>
            <a:spcAft>
              <a:spcPct val="35000"/>
            </a:spcAft>
          </a:pPr>
          <a:r>
            <a:rPr lang="lt-LT" sz="1200" kern="1200" dirty="0">
              <a:solidFill>
                <a:schemeClr val="tx1"/>
              </a:solidFill>
            </a:rPr>
            <a:t>Sąlygos:</a:t>
          </a:r>
        </a:p>
        <a:p>
          <a:pPr lvl="0" algn="l" defTabSz="533400">
            <a:lnSpc>
              <a:spcPct val="90000"/>
            </a:lnSpc>
            <a:spcBef>
              <a:spcPct val="0"/>
            </a:spcBef>
            <a:spcAft>
              <a:spcPct val="35000"/>
            </a:spcAft>
            <a:buFont typeface="Arial" panose="020B0604020202020204" pitchFamily="34" charset="0"/>
            <a:buChar char="•"/>
          </a:pPr>
          <a:r>
            <a:rPr lang="lt-LT" sz="1200" kern="1200" dirty="0">
              <a:solidFill>
                <a:schemeClr val="tx1"/>
              </a:solidFill>
            </a:rPr>
            <a:t>naujo ar modernizuoto variklio galia kilovatais nėra didesnė nei dabartinio variklio; </a:t>
          </a:r>
        </a:p>
        <a:p>
          <a:pPr lvl="0" algn="l" defTabSz="533400">
            <a:lnSpc>
              <a:spcPct val="90000"/>
            </a:lnSpc>
            <a:spcBef>
              <a:spcPct val="0"/>
            </a:spcBef>
            <a:spcAft>
              <a:spcPct val="35000"/>
            </a:spcAft>
            <a:buFont typeface="Arial" panose="020B0604020202020204" pitchFamily="34" charset="0"/>
            <a:buChar char="•"/>
          </a:pPr>
          <a:r>
            <a:rPr lang="lt-LT" sz="1200" kern="1200" dirty="0">
              <a:solidFill>
                <a:schemeClr val="tx1"/>
              </a:solidFill>
            </a:rPr>
            <a:t>kilovatų skaičius, kuriuo dėl pagrindinio arba pagalbinio variklio keitimo arba modernizavimo sumažėjo žvejybos pajėgumai, visam laikui išbraukiamas iš Sąjungos laivyno registro;</a:t>
          </a:r>
        </a:p>
        <a:p>
          <a:pPr lvl="0" algn="l" defTabSz="533400">
            <a:lnSpc>
              <a:spcPct val="90000"/>
            </a:lnSpc>
            <a:spcBef>
              <a:spcPct val="0"/>
            </a:spcBef>
            <a:spcAft>
              <a:spcPct val="35000"/>
            </a:spcAft>
            <a:buFont typeface="Arial" panose="020B0604020202020204" pitchFamily="34" charset="0"/>
            <a:buChar char="•"/>
          </a:pPr>
          <a:r>
            <a:rPr lang="lt-LT" sz="1200" kern="1200" dirty="0">
              <a:solidFill>
                <a:schemeClr val="tx1"/>
              </a:solidFill>
            </a:rPr>
            <a:t>valstybė narė fiziškai patikrino žvejybos laivo variklio galią siekdama užtikrinti, kad ji neviršytų žvejybos licencijoje nurodytos variklio galios</a:t>
          </a:r>
        </a:p>
      </dsp:txBody>
      <dsp:txXfrm>
        <a:off x="3050041" y="913036"/>
        <a:ext cx="5019711" cy="165129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68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sz="quarter" idx="1"/>
          </p:nvPr>
        </p:nvSpPr>
        <p:spPr>
          <a:xfrm>
            <a:off x="3851098" y="0"/>
            <a:ext cx="2944958" cy="496888"/>
          </a:xfrm>
          <a:prstGeom prst="rect">
            <a:avLst/>
          </a:prstGeom>
        </p:spPr>
        <p:txBody>
          <a:bodyPr vert="horz" lIns="91440" tIns="45720" rIns="91440" bIns="45720" rtlCol="0"/>
          <a:lstStyle>
            <a:lvl1pPr algn="r">
              <a:defRPr sz="1200"/>
            </a:lvl1pPr>
          </a:lstStyle>
          <a:p>
            <a:fld id="{E8BA8F39-EC51-434D-8106-80D61FEF17B8}" type="datetimeFigureOut">
              <a:rPr lang="lt-LT" smtClean="0"/>
              <a:t>2019-01-18</a:t>
            </a:fld>
            <a:endParaRPr lang="lt-LT"/>
          </a:p>
        </p:txBody>
      </p:sp>
      <p:sp>
        <p:nvSpPr>
          <p:cNvPr id="4" name="Footer Placeholder 3"/>
          <p:cNvSpPr>
            <a:spLocks noGrp="1"/>
          </p:cNvSpPr>
          <p:nvPr>
            <p:ph type="ftr" sz="quarter" idx="2"/>
          </p:nvPr>
        </p:nvSpPr>
        <p:spPr>
          <a:xfrm>
            <a:off x="0" y="9429750"/>
            <a:ext cx="2944958" cy="496888"/>
          </a:xfrm>
          <a:prstGeom prst="rect">
            <a:avLst/>
          </a:prstGeom>
        </p:spPr>
        <p:txBody>
          <a:bodyPr vert="horz" lIns="91440" tIns="45720" rIns="91440" bIns="45720" rtlCol="0" anchor="b"/>
          <a:lstStyle>
            <a:lvl1pPr algn="l">
              <a:defRPr sz="1200"/>
            </a:lvl1pPr>
          </a:lstStyle>
          <a:p>
            <a:endParaRPr lang="lt-LT"/>
          </a:p>
        </p:txBody>
      </p:sp>
      <p:sp>
        <p:nvSpPr>
          <p:cNvPr id="5" name="Slide Number Placeholder 4"/>
          <p:cNvSpPr>
            <a:spLocks noGrp="1"/>
          </p:cNvSpPr>
          <p:nvPr>
            <p:ph type="sldNum" sz="quarter" idx="3"/>
          </p:nvPr>
        </p:nvSpPr>
        <p:spPr>
          <a:xfrm>
            <a:off x="3851098" y="9429750"/>
            <a:ext cx="2944958" cy="496888"/>
          </a:xfrm>
          <a:prstGeom prst="rect">
            <a:avLst/>
          </a:prstGeom>
        </p:spPr>
        <p:txBody>
          <a:bodyPr vert="horz" lIns="91440" tIns="45720" rIns="91440" bIns="45720" rtlCol="0" anchor="b"/>
          <a:lstStyle>
            <a:lvl1pPr algn="r">
              <a:defRPr sz="1200"/>
            </a:lvl1pPr>
          </a:lstStyle>
          <a:p>
            <a:fld id="{EB2EE37A-A0DB-422E-B6E8-C6720AAC6930}" type="slidenum">
              <a:rPr lang="lt-LT" smtClean="0"/>
              <a:t>‹#›</a:t>
            </a:fld>
            <a:endParaRPr lang="lt-LT"/>
          </a:p>
        </p:txBody>
      </p:sp>
    </p:spTree>
    <p:extLst>
      <p:ext uri="{BB962C8B-B14F-4D97-AF65-F5344CB8AC3E}">
        <p14:creationId xmlns:p14="http://schemas.microsoft.com/office/powerpoint/2010/main" val="1234011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27798E3-C215-4D8A-A84D-1B2CE74C30D0}" type="datetimeFigureOut">
              <a:rPr lang="lt-LT" smtClean="0"/>
              <a:t>2019-01-18</a:t>
            </a:fld>
            <a:endParaRPr lang="lt-LT"/>
          </a:p>
        </p:txBody>
      </p:sp>
      <p:sp>
        <p:nvSpPr>
          <p:cNvPr id="4" name="Skaidrės vaizdo vietos rezervavimo ženkla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6" name="Poraštės vietos rezervavimo ženklas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A6D856B-F536-4F48-BBE5-5AE87F9361CA}" type="slidenum">
              <a:rPr lang="lt-LT" smtClean="0"/>
              <a:t>‹#›</a:t>
            </a:fld>
            <a:endParaRPr lang="lt-LT"/>
          </a:p>
        </p:txBody>
      </p:sp>
    </p:spTree>
    <p:extLst>
      <p:ext uri="{BB962C8B-B14F-4D97-AF65-F5344CB8AC3E}">
        <p14:creationId xmlns:p14="http://schemas.microsoft.com/office/powerpoint/2010/main" val="829371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kaidrės vaizdo vietos rezervavimo ženklas 1">
            <a:extLst>
              <a:ext uri="{FF2B5EF4-FFF2-40B4-BE49-F238E27FC236}">
                <a16:creationId xmlns:a16="http://schemas.microsoft.com/office/drawing/2014/main" xmlns="" id="{C91B17F6-4573-4A91-8E75-162626C97C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Pastabų vietos rezervavimo ženklas 2">
            <a:extLst>
              <a:ext uri="{FF2B5EF4-FFF2-40B4-BE49-F238E27FC236}">
                <a16:creationId xmlns:a16="http://schemas.microsoft.com/office/drawing/2014/main" xmlns="" id="{60D8E021-5ABF-46DA-B648-95ECAE1B2E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a:p>
        </p:txBody>
      </p:sp>
      <p:sp>
        <p:nvSpPr>
          <p:cNvPr id="23556" name="Skaidrės numerio vietos rezervavimo ženklas 3">
            <a:extLst>
              <a:ext uri="{FF2B5EF4-FFF2-40B4-BE49-F238E27FC236}">
                <a16:creationId xmlns:a16="http://schemas.microsoft.com/office/drawing/2014/main" xmlns="" id="{81FEBEC6-6ADB-4B05-97F5-EBDAE5B9E4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418F30-1FB9-444F-9A3D-6D5771210D00}" type="slidenum">
              <a:rPr lang="lt-LT" altLang="lt-LT" smtClean="0">
                <a:latin typeface="Arial" panose="020B0604020202020204" pitchFamily="34" charset="0"/>
              </a:rPr>
              <a:pPr>
                <a:spcBef>
                  <a:spcPct val="0"/>
                </a:spcBef>
              </a:pPr>
              <a:t>26</a:t>
            </a:fld>
            <a:endParaRPr lang="lt-LT" altLang="lt-LT">
              <a:latin typeface="Arial" panose="020B0604020202020204" pitchFamily="34" charset="0"/>
            </a:endParaRPr>
          </a:p>
        </p:txBody>
      </p:sp>
    </p:spTree>
    <p:extLst>
      <p:ext uri="{BB962C8B-B14F-4D97-AF65-F5344CB8AC3E}">
        <p14:creationId xmlns:p14="http://schemas.microsoft.com/office/powerpoint/2010/main" val="3328126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en-US"/>
              <a:t>Click to edit Master title style</a:t>
            </a:r>
            <a:endParaRPr lang="lt-LT"/>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0EEC06C-8FF5-4F4B-8ABA-15E2FBAB7453}" type="slidenum">
              <a:rPr lang="en-US" altLang="lt-LT">
                <a:solidFill>
                  <a:srgbClr val="000000"/>
                </a:solidFill>
              </a:rPr>
              <a:pPr/>
              <a:t>‹#›</a:t>
            </a:fld>
            <a:endParaRPr lang="en-US" altLang="lt-LT">
              <a:solidFill>
                <a:srgbClr val="000000"/>
              </a:solidFill>
            </a:endParaRPr>
          </a:p>
        </p:txBody>
      </p:sp>
    </p:spTree>
    <p:extLst>
      <p:ext uri="{BB962C8B-B14F-4D97-AF65-F5344CB8AC3E}">
        <p14:creationId xmlns:p14="http://schemas.microsoft.com/office/powerpoint/2010/main" val="3676877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a:t>Click to edit Master title style</a:t>
            </a:r>
            <a:endParaRPr lang="lt-LT"/>
          </a:p>
        </p:txBody>
      </p:sp>
      <p:sp>
        <p:nvSpPr>
          <p:cNvPr id="3" name="Vertikalaus teksto vietos rezervavimo ženklas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BFC101E-3B1F-4F6F-A50A-447FD9137883}" type="slidenum">
              <a:rPr lang="en-US" altLang="lt-LT">
                <a:solidFill>
                  <a:srgbClr val="000000"/>
                </a:solidFill>
              </a:rPr>
              <a:pPr/>
              <a:t>‹#›</a:t>
            </a:fld>
            <a:endParaRPr lang="en-US" altLang="lt-LT">
              <a:solidFill>
                <a:srgbClr val="000000"/>
              </a:solidFill>
            </a:endParaRPr>
          </a:p>
        </p:txBody>
      </p:sp>
    </p:spTree>
    <p:extLst>
      <p:ext uri="{BB962C8B-B14F-4D97-AF65-F5344CB8AC3E}">
        <p14:creationId xmlns:p14="http://schemas.microsoft.com/office/powerpoint/2010/main" val="206412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en-US"/>
              <a:t>Click to edit Master title style</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4702D39-102A-451D-ABB5-0B9D7D8C5F00}" type="slidenum">
              <a:rPr lang="en-US" altLang="lt-LT">
                <a:solidFill>
                  <a:srgbClr val="000000"/>
                </a:solidFill>
              </a:rPr>
              <a:pPr/>
              <a:t>‹#›</a:t>
            </a:fld>
            <a:endParaRPr lang="en-US" altLang="lt-LT">
              <a:solidFill>
                <a:srgbClr val="000000"/>
              </a:solidFill>
            </a:endParaRPr>
          </a:p>
        </p:txBody>
      </p:sp>
    </p:spTree>
    <p:extLst>
      <p:ext uri="{BB962C8B-B14F-4D97-AF65-F5344CB8AC3E}">
        <p14:creationId xmlns:p14="http://schemas.microsoft.com/office/powerpoint/2010/main" val="125447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a:t>Click to edit Master title style</a:t>
            </a:r>
            <a:endParaRPr lang="lt-LT"/>
          </a:p>
        </p:txBody>
      </p:sp>
      <p:sp>
        <p:nvSpPr>
          <p:cNvPr id="3" name="Turinio vietos rezervavimo ženklas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67F926C-539B-412B-925C-F0AFF2B4F7DD}" type="slidenum">
              <a:rPr lang="en-US" altLang="lt-LT">
                <a:solidFill>
                  <a:srgbClr val="000000"/>
                </a:solidFill>
              </a:rPr>
              <a:pPr/>
              <a:t>‹#›</a:t>
            </a:fld>
            <a:endParaRPr lang="en-US" altLang="lt-LT">
              <a:solidFill>
                <a:srgbClr val="000000"/>
              </a:solidFill>
            </a:endParaRPr>
          </a:p>
        </p:txBody>
      </p:sp>
    </p:spTree>
    <p:extLst>
      <p:ext uri="{BB962C8B-B14F-4D97-AF65-F5344CB8AC3E}">
        <p14:creationId xmlns:p14="http://schemas.microsoft.com/office/powerpoint/2010/main" val="1841003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7B050A6-EA58-4492-9057-A8983BE52F29}" type="slidenum">
              <a:rPr lang="en-US" altLang="lt-LT">
                <a:solidFill>
                  <a:srgbClr val="000000"/>
                </a:solidFill>
              </a:rPr>
              <a:pPr/>
              <a:t>‹#›</a:t>
            </a:fld>
            <a:endParaRPr lang="en-US" altLang="lt-LT">
              <a:solidFill>
                <a:srgbClr val="000000"/>
              </a:solidFill>
            </a:endParaRPr>
          </a:p>
        </p:txBody>
      </p:sp>
    </p:spTree>
    <p:extLst>
      <p:ext uri="{BB962C8B-B14F-4D97-AF65-F5344CB8AC3E}">
        <p14:creationId xmlns:p14="http://schemas.microsoft.com/office/powerpoint/2010/main" val="171846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a:t>Click to edit Master title style</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15562374-8604-486A-85C3-8177BFDE64D6}" type="slidenum">
              <a:rPr lang="en-US" altLang="lt-LT">
                <a:solidFill>
                  <a:srgbClr val="000000"/>
                </a:solidFill>
              </a:rPr>
              <a:pPr/>
              <a:t>‹#›</a:t>
            </a:fld>
            <a:endParaRPr lang="en-US" altLang="lt-LT">
              <a:solidFill>
                <a:srgbClr val="000000"/>
              </a:solidFill>
            </a:endParaRPr>
          </a:p>
        </p:txBody>
      </p:sp>
    </p:spTree>
    <p:extLst>
      <p:ext uri="{BB962C8B-B14F-4D97-AF65-F5344CB8AC3E}">
        <p14:creationId xmlns:p14="http://schemas.microsoft.com/office/powerpoint/2010/main" val="2910926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en-US"/>
              <a:t>Click to edit Master title style</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4783494-4985-4880-A496-1513FE99C570}" type="slidenum">
              <a:rPr lang="en-US" altLang="lt-LT">
                <a:solidFill>
                  <a:srgbClr val="000000"/>
                </a:solidFill>
              </a:rPr>
              <a:pPr/>
              <a:t>‹#›</a:t>
            </a:fld>
            <a:endParaRPr lang="en-US" altLang="lt-LT">
              <a:solidFill>
                <a:srgbClr val="000000"/>
              </a:solidFill>
            </a:endParaRPr>
          </a:p>
        </p:txBody>
      </p:sp>
    </p:spTree>
    <p:extLst>
      <p:ext uri="{BB962C8B-B14F-4D97-AF65-F5344CB8AC3E}">
        <p14:creationId xmlns:p14="http://schemas.microsoft.com/office/powerpoint/2010/main" val="4146737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a:t>Click to edit Master title style</a:t>
            </a:r>
            <a:endParaRPr lang="lt-LT"/>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28B40B91-4BE3-45CB-8012-E09BD55529FB}" type="slidenum">
              <a:rPr lang="en-US" altLang="lt-LT">
                <a:solidFill>
                  <a:srgbClr val="000000"/>
                </a:solidFill>
              </a:rPr>
              <a:pPr/>
              <a:t>‹#›</a:t>
            </a:fld>
            <a:endParaRPr lang="en-US" altLang="lt-LT">
              <a:solidFill>
                <a:srgbClr val="000000"/>
              </a:solidFill>
            </a:endParaRPr>
          </a:p>
        </p:txBody>
      </p:sp>
    </p:spTree>
    <p:extLst>
      <p:ext uri="{BB962C8B-B14F-4D97-AF65-F5344CB8AC3E}">
        <p14:creationId xmlns:p14="http://schemas.microsoft.com/office/powerpoint/2010/main" val="3068206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DE527C52-9B1B-4B03-863B-6588E6C27A1A}" type="slidenum">
              <a:rPr lang="en-US" altLang="lt-LT">
                <a:solidFill>
                  <a:srgbClr val="000000"/>
                </a:solidFill>
              </a:rPr>
              <a:pPr/>
              <a:t>‹#›</a:t>
            </a:fld>
            <a:endParaRPr lang="en-US" altLang="lt-LT">
              <a:solidFill>
                <a:srgbClr val="000000"/>
              </a:solidFill>
            </a:endParaRPr>
          </a:p>
        </p:txBody>
      </p:sp>
    </p:spTree>
    <p:extLst>
      <p:ext uri="{BB962C8B-B14F-4D97-AF65-F5344CB8AC3E}">
        <p14:creationId xmlns:p14="http://schemas.microsoft.com/office/powerpoint/2010/main" val="3011087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0BDFADB-B78D-4661-8AD7-0F527DE09DC5}" type="slidenum">
              <a:rPr lang="en-US" altLang="lt-LT">
                <a:solidFill>
                  <a:srgbClr val="000000"/>
                </a:solidFill>
              </a:rPr>
              <a:pPr/>
              <a:t>‹#›</a:t>
            </a:fld>
            <a:endParaRPr lang="en-US" altLang="lt-LT">
              <a:solidFill>
                <a:srgbClr val="000000"/>
              </a:solidFill>
            </a:endParaRPr>
          </a:p>
        </p:txBody>
      </p:sp>
    </p:spTree>
    <p:extLst>
      <p:ext uri="{BB962C8B-B14F-4D97-AF65-F5344CB8AC3E}">
        <p14:creationId xmlns:p14="http://schemas.microsoft.com/office/powerpoint/2010/main" val="1908296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lt-LT" noProof="0"/>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1A454FBD-DBD1-4BFB-98A6-EDBEE739E2D5}" type="slidenum">
              <a:rPr lang="en-US" altLang="lt-LT">
                <a:solidFill>
                  <a:srgbClr val="000000"/>
                </a:solidFill>
              </a:rPr>
              <a:pPr/>
              <a:t>‹#›</a:t>
            </a:fld>
            <a:endParaRPr lang="en-US" altLang="lt-LT">
              <a:solidFill>
                <a:srgbClr val="000000"/>
              </a:solidFill>
            </a:endParaRPr>
          </a:p>
        </p:txBody>
      </p:sp>
    </p:spTree>
    <p:extLst>
      <p:ext uri="{BB962C8B-B14F-4D97-AF65-F5344CB8AC3E}">
        <p14:creationId xmlns:p14="http://schemas.microsoft.com/office/powerpoint/2010/main" val="3298742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lt-LT"/>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E43F066-766E-42F4-8EFF-C484CAA9220E}" type="slidenum">
              <a:rPr lang="en-US" altLang="lt-LT" smtClean="0">
                <a:solidFill>
                  <a:srgbClr val="000000"/>
                </a:solidFill>
              </a:rPr>
              <a:pPr/>
              <a:t>‹#›</a:t>
            </a:fld>
            <a:endParaRPr lang="en-US" altLang="lt-LT">
              <a:solidFill>
                <a:srgbClr val="000000"/>
              </a:solidFill>
            </a:endParaRPr>
          </a:p>
        </p:txBody>
      </p:sp>
    </p:spTree>
    <p:extLst>
      <p:ext uri="{BB962C8B-B14F-4D97-AF65-F5344CB8AC3E}">
        <p14:creationId xmlns:p14="http://schemas.microsoft.com/office/powerpoint/2010/main" val="18091149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ntraštė 3">
            <a:extLst>
              <a:ext uri="{FF2B5EF4-FFF2-40B4-BE49-F238E27FC236}">
                <a16:creationId xmlns:a16="http://schemas.microsoft.com/office/drawing/2014/main" xmlns="" id="{5E0CEA0D-AEA3-4E1B-B191-45681CCB25F5}"/>
              </a:ext>
            </a:extLst>
          </p:cNvPr>
          <p:cNvSpPr>
            <a:spLocks noGrp="1"/>
          </p:cNvSpPr>
          <p:nvPr>
            <p:ph type="ctrTitle"/>
          </p:nvPr>
        </p:nvSpPr>
        <p:spPr>
          <a:xfrm>
            <a:off x="500063" y="1628775"/>
            <a:ext cx="8215312" cy="2016125"/>
          </a:xfrm>
        </p:spPr>
        <p:txBody>
          <a:bodyPr/>
          <a:lstStyle/>
          <a:p>
            <a:r>
              <a:rPr lang="lt-LT" sz="2800" b="1" dirty="0"/>
              <a:t>Parama žuvininkystės sektoriui po 2020 m.: 2021-2027 m. Europos jūrų reikalų ir žuvininkystės fondas</a:t>
            </a:r>
            <a:endParaRPr lang="lt-LT" altLang="lt-LT" sz="2800" b="1" dirty="0">
              <a:cs typeface="Times New Roman" panose="02020603050405020304" pitchFamily="18" charset="0"/>
            </a:endParaRPr>
          </a:p>
        </p:txBody>
      </p:sp>
      <p:pic>
        <p:nvPicPr>
          <p:cNvPr id="5123" name="Paveikslėlis 3">
            <a:extLst>
              <a:ext uri="{FF2B5EF4-FFF2-40B4-BE49-F238E27FC236}">
                <a16:creationId xmlns:a16="http://schemas.microsoft.com/office/drawing/2014/main" xmlns="" id="{5565FC81-7853-457F-8E40-8CA214FF267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8813" y="4221163"/>
            <a:ext cx="535781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2714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E75095-71C7-4E03-BC92-1FA6F6ED429A}"/>
              </a:ext>
            </a:extLst>
          </p:cNvPr>
          <p:cNvSpPr>
            <a:spLocks noGrp="1"/>
          </p:cNvSpPr>
          <p:nvPr>
            <p:ph type="title"/>
          </p:nvPr>
        </p:nvSpPr>
        <p:spPr>
          <a:xfrm>
            <a:off x="457200" y="274638"/>
            <a:ext cx="8229600" cy="994122"/>
          </a:xfrm>
        </p:spPr>
        <p:txBody>
          <a:bodyPr/>
          <a:lstStyle/>
          <a:p>
            <a:r>
              <a:rPr lang="lt-LT" sz="2400" dirty="0"/>
              <a:t>2021-2027 m. EJRŽF</a:t>
            </a:r>
            <a:br>
              <a:rPr lang="lt-LT" sz="2400" dirty="0"/>
            </a:br>
            <a:r>
              <a:rPr lang="lt-LT" sz="2000" dirty="0"/>
              <a:t>1 prioritetas </a:t>
            </a:r>
            <a:br>
              <a:rPr lang="lt-LT" sz="2000" dirty="0"/>
            </a:br>
            <a:r>
              <a:rPr lang="lt-LT" sz="2000" dirty="0"/>
              <a:t>Darnios žuvininkystės skatinimas ir jūrų biologinių išteklių išsaugojimas</a:t>
            </a:r>
          </a:p>
        </p:txBody>
      </p:sp>
      <p:graphicFrame>
        <p:nvGraphicFramePr>
          <p:cNvPr id="4" name="Content Placeholder 3">
            <a:extLst>
              <a:ext uri="{FF2B5EF4-FFF2-40B4-BE49-F238E27FC236}">
                <a16:creationId xmlns:a16="http://schemas.microsoft.com/office/drawing/2014/main" xmlns="" id="{1238E61C-924B-42FB-8FA7-CFA9F076D37B}"/>
              </a:ext>
            </a:extLst>
          </p:cNvPr>
          <p:cNvGraphicFramePr>
            <a:graphicFrameLocks noGrp="1"/>
          </p:cNvGraphicFramePr>
          <p:nvPr>
            <p:ph idx="1"/>
            <p:extLst>
              <p:ext uri="{D42A27DB-BD31-4B8C-83A1-F6EECF244321}">
                <p14:modId xmlns:p14="http://schemas.microsoft.com/office/powerpoint/2010/main" val="3771231309"/>
              </p:ext>
            </p:extLst>
          </p:nvPr>
        </p:nvGraphicFramePr>
        <p:xfrm>
          <a:off x="24123" y="1412776"/>
          <a:ext cx="9142248" cy="4469185"/>
        </p:xfrm>
        <a:graphic>
          <a:graphicData uri="http://schemas.openxmlformats.org/drawingml/2006/table">
            <a:tbl>
              <a:tblPr firstRow="1" bandRow="1">
                <a:tableStyleId>{327F97BB-C833-4FB7-BDE5-3F7075034690}</a:tableStyleId>
              </a:tblPr>
              <a:tblGrid>
                <a:gridCol w="1091493">
                  <a:extLst>
                    <a:ext uri="{9D8B030D-6E8A-4147-A177-3AD203B41FA5}">
                      <a16:colId xmlns:a16="http://schemas.microsoft.com/office/drawing/2014/main" xmlns="" val="4235111694"/>
                    </a:ext>
                  </a:extLst>
                </a:gridCol>
                <a:gridCol w="8050755">
                  <a:extLst>
                    <a:ext uri="{9D8B030D-6E8A-4147-A177-3AD203B41FA5}">
                      <a16:colId xmlns:a16="http://schemas.microsoft.com/office/drawing/2014/main" xmlns="" val="2399214964"/>
                    </a:ext>
                  </a:extLst>
                </a:gridCol>
              </a:tblGrid>
              <a:tr h="0">
                <a:tc gridSpan="2">
                  <a:txBody>
                    <a:bodyPr/>
                    <a:lstStyle/>
                    <a:p>
                      <a:r>
                        <a:rPr lang="lt-LT" sz="1400" b="1" dirty="0">
                          <a:solidFill>
                            <a:schemeClr val="accent2">
                              <a:lumMod val="75000"/>
                            </a:schemeClr>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lt-LT" sz="1400" b="1" i="0" kern="1200" dirty="0">
                          <a:solidFill>
                            <a:schemeClr val="accent2">
                              <a:lumMod val="75000"/>
                            </a:schemeClr>
                          </a:solidFill>
                          <a:effectLst/>
                          <a:latin typeface="+mn-lt"/>
                          <a:ea typeface="+mn-ea"/>
                          <a:cs typeface="+mn-cs"/>
                        </a:rPr>
                        <a:t>Parama BŽP tikslų įgyvendinimui. Kai kuriuos paramos intensyvumo išimtys.</a:t>
                      </a:r>
                    </a:p>
                    <a:p>
                      <a:pPr marL="0" marR="0" lvl="0" indent="0" algn="l" defTabSz="914400" rtl="0" eaLnBrk="1" fontAlgn="auto" latinLnBrk="0" hangingPunct="1">
                        <a:lnSpc>
                          <a:spcPct val="100000"/>
                        </a:lnSpc>
                        <a:spcBef>
                          <a:spcPts val="0"/>
                        </a:spcBef>
                        <a:spcAft>
                          <a:spcPts val="0"/>
                        </a:spcAft>
                        <a:buClrTx/>
                        <a:buSzTx/>
                        <a:buFontTx/>
                        <a:buNone/>
                        <a:tabLst/>
                        <a:defRPr/>
                      </a:pPr>
                      <a:endParaRPr lang="lt-LT" sz="1400" b="1" i="0" kern="1200" dirty="0">
                        <a:solidFill>
                          <a:schemeClr val="accent2">
                            <a:lumMod val="75000"/>
                          </a:schemeClr>
                        </a:solidFill>
                        <a:effectLst/>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t-LT" sz="1600" b="1" i="0" kern="1200" dirty="0">
                        <a:solidFill>
                          <a:schemeClr val="accent2">
                            <a:lumMod val="75000"/>
                          </a:schemeClr>
                        </a:solidFill>
                        <a:effectLst/>
                        <a:latin typeface="+mn-lt"/>
                        <a:ea typeface="+mn-ea"/>
                        <a:cs typeface="+mn-cs"/>
                      </a:endParaRPr>
                    </a:p>
                  </a:txBody>
                  <a:tcPr/>
                </a:tc>
                <a:extLst>
                  <a:ext uri="{0D108BD9-81ED-4DB2-BD59-A6C34878D82A}">
                    <a16:rowId xmlns:a16="http://schemas.microsoft.com/office/drawing/2014/main" xmlns="" val="2362823797"/>
                  </a:ext>
                </a:extLst>
              </a:tr>
              <a:tr h="420608">
                <a:tc>
                  <a:txBody>
                    <a:bodyPr/>
                    <a:lstStyle/>
                    <a:p>
                      <a:r>
                        <a:rPr lang="lt-LT" sz="1400" b="1" dirty="0">
                          <a:solidFill>
                            <a:schemeClr val="accent2">
                              <a:lumMod val="75000"/>
                            </a:schemeClr>
                          </a:solidFill>
                        </a:rPr>
                        <a:t>50 proc.</a:t>
                      </a:r>
                    </a:p>
                  </a:txBody>
                  <a:tcPr/>
                </a:tc>
                <a:tc>
                  <a:txBody>
                    <a:bodyPr/>
                    <a:lstStyle/>
                    <a:p>
                      <a:r>
                        <a:rPr lang="lt-LT" sz="1400" b="1" i="1" dirty="0">
                          <a:solidFill>
                            <a:schemeClr val="accent2">
                              <a:lumMod val="75000"/>
                            </a:schemeClr>
                          </a:solidFill>
                        </a:rPr>
                        <a:t>Bendrai taikoma norma</a:t>
                      </a:r>
                    </a:p>
                  </a:txBody>
                  <a:tcPr/>
                </a:tc>
                <a:extLst>
                  <a:ext uri="{0D108BD9-81ED-4DB2-BD59-A6C34878D82A}">
                    <a16:rowId xmlns:a16="http://schemas.microsoft.com/office/drawing/2014/main" xmlns="" val="615705838"/>
                  </a:ext>
                </a:extLst>
              </a:tr>
              <a:tr h="1037510">
                <a:tc>
                  <a:txBody>
                    <a:bodyPr/>
                    <a:lstStyle/>
                    <a:p>
                      <a:pPr marL="0" indent="0">
                        <a:buFont typeface="Arial" panose="020B0604020202020204" pitchFamily="34" charset="0"/>
                        <a:buNone/>
                      </a:pPr>
                      <a:r>
                        <a:rPr lang="lt-LT" sz="1400" b="1" dirty="0">
                          <a:solidFill>
                            <a:schemeClr val="accent2">
                              <a:lumMod val="75000"/>
                            </a:schemeClr>
                          </a:solidFill>
                        </a:rPr>
                        <a:t>75 proc. </a:t>
                      </a:r>
                    </a:p>
                  </a:txBody>
                  <a:tcPr/>
                </a:tc>
                <a:tc>
                  <a:txBody>
                    <a:bodyPr/>
                    <a:lstStyle/>
                    <a:p>
                      <a:pPr marL="0" algn="l" defTabSz="914400" rtl="0" eaLnBrk="1" latinLnBrk="0" hangingPunct="1">
                        <a:spcBef>
                          <a:spcPts val="0"/>
                        </a:spcBef>
                        <a:spcAft>
                          <a:spcPts val="0"/>
                        </a:spcAft>
                      </a:pPr>
                      <a:r>
                        <a:rPr lang="lt-LT" sz="1400" b="1" i="1" kern="1200" dirty="0">
                          <a:solidFill>
                            <a:schemeClr val="accent2">
                              <a:lumMod val="75000"/>
                            </a:schemeClr>
                          </a:solidFill>
                          <a:latin typeface="+mn-lt"/>
                          <a:ea typeface="+mn-ea"/>
                          <a:cs typeface="+mn-cs"/>
                        </a:rPr>
                        <a:t>Veiksmai, padedantys įgyvendinti įpareigojimą iškrauti laimikį</a:t>
                      </a:r>
                    </a:p>
                    <a:p>
                      <a:pPr marL="0" algn="l" defTabSz="914400" rtl="0" eaLnBrk="1" latinLnBrk="0" hangingPunct="1">
                        <a:spcBef>
                          <a:spcPts val="0"/>
                        </a:spcBef>
                        <a:spcAft>
                          <a:spcPts val="0"/>
                        </a:spcAft>
                      </a:pPr>
                      <a:r>
                        <a:rPr lang="lt-LT" sz="1400" i="1" kern="1200" dirty="0">
                          <a:solidFill>
                            <a:schemeClr val="accent2">
                              <a:lumMod val="75000"/>
                            </a:schemeClr>
                          </a:solidFill>
                          <a:latin typeface="+mn-lt"/>
                          <a:ea typeface="+mn-ea"/>
                          <a:cs typeface="+mn-cs"/>
                        </a:rPr>
                        <a:t>– veiksmai, kuriais gerinamas žvejybos įrankių selektyvumas dydžio arba rūšių atžvilgiu</a:t>
                      </a:r>
                    </a:p>
                    <a:p>
                      <a:pPr marL="0" algn="l" defTabSz="914400" rtl="0" eaLnBrk="1" latinLnBrk="0" hangingPunct="1">
                        <a:spcBef>
                          <a:spcPts val="0"/>
                        </a:spcBef>
                        <a:spcAft>
                          <a:spcPts val="0"/>
                        </a:spcAft>
                      </a:pPr>
                      <a:r>
                        <a:rPr lang="lt-LT" sz="1400" i="1" kern="1200" dirty="0">
                          <a:solidFill>
                            <a:schemeClr val="accent2">
                              <a:lumMod val="75000"/>
                            </a:schemeClr>
                          </a:solidFill>
                          <a:latin typeface="+mn-lt"/>
                          <a:ea typeface="+mn-ea"/>
                          <a:cs typeface="+mn-cs"/>
                        </a:rPr>
                        <a:t>– veiksmai, kuriais gerinama žvejybos uostų, aukcionams skirtų patalpų, iškrovimo vietų ir pastogių infrastruktūra siekiant padėti iškrauti ir laikyti nepageidaujamą laimikį;</a:t>
                      </a:r>
                    </a:p>
                    <a:p>
                      <a:pPr marL="0" algn="l" defTabSz="914400" rtl="0" eaLnBrk="1" latinLnBrk="0" hangingPunct="1">
                        <a:spcBef>
                          <a:spcPts val="0"/>
                        </a:spcBef>
                        <a:spcAft>
                          <a:spcPts val="0"/>
                        </a:spcAft>
                      </a:pPr>
                      <a:r>
                        <a:rPr lang="lt-LT" sz="1400" i="1" kern="1200" dirty="0">
                          <a:solidFill>
                            <a:schemeClr val="accent2">
                              <a:lumMod val="75000"/>
                            </a:schemeClr>
                          </a:solidFill>
                          <a:latin typeface="+mn-lt"/>
                          <a:ea typeface="+mn-ea"/>
                          <a:cs typeface="+mn-cs"/>
                        </a:rPr>
                        <a:t>– veiksmai, kuriais palengvinamas iškrauto nepageidaujamo verslinių išteklių laimikio tiekimas rinkai (pagal R.  (ES) Nr. 1379/2013 8 straipsnio 2 dalies b punktą)</a:t>
                      </a:r>
                    </a:p>
                  </a:txBody>
                  <a:tcPr marL="68580" marR="68580" marT="0" marB="0"/>
                </a:tc>
                <a:extLst>
                  <a:ext uri="{0D108BD9-81ED-4DB2-BD59-A6C34878D82A}">
                    <a16:rowId xmlns:a16="http://schemas.microsoft.com/office/drawing/2014/main" xmlns="" val="1676913178"/>
                  </a:ext>
                </a:extLst>
              </a:tr>
              <a:tr h="451792">
                <a:tc>
                  <a:txBody>
                    <a:bodyPr/>
                    <a:lstStyle/>
                    <a:p>
                      <a:pPr marL="285750" indent="-285750">
                        <a:buFont typeface="Arial" panose="020B0604020202020204" pitchFamily="34" charset="0"/>
                        <a:buChar char="•"/>
                      </a:pPr>
                      <a:endParaRPr lang="lt-LT" sz="1400" b="1" dirty="0">
                        <a:solidFill>
                          <a:schemeClr val="accent2">
                            <a:lumMod val="75000"/>
                          </a:schemeClr>
                        </a:solidFill>
                      </a:endParaRPr>
                    </a:p>
                    <a:p>
                      <a:pPr marL="0" indent="0">
                        <a:buFont typeface="Arial" panose="020B0604020202020204" pitchFamily="34" charset="0"/>
                        <a:buNone/>
                      </a:pPr>
                      <a:endParaRPr lang="lt-LT" sz="1400" b="1" dirty="0">
                        <a:solidFill>
                          <a:schemeClr val="accent2">
                            <a:lumMod val="75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lt-LT" sz="1400" dirty="0">
                        <a:solidFill>
                          <a:schemeClr val="accent2">
                            <a:lumMod val="75000"/>
                          </a:schemeClr>
                        </a:solidFill>
                      </a:endParaRPr>
                    </a:p>
                  </a:txBody>
                  <a:tcPr/>
                </a:tc>
                <a:extLst>
                  <a:ext uri="{0D108BD9-81ED-4DB2-BD59-A6C34878D82A}">
                    <a16:rowId xmlns:a16="http://schemas.microsoft.com/office/drawing/2014/main" xmlns="" val="766256709"/>
                  </a:ext>
                </a:extLst>
              </a:tr>
              <a:tr h="72625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lt-LT" sz="1400" b="1" dirty="0">
                          <a:solidFill>
                            <a:schemeClr val="accent2">
                              <a:lumMod val="75000"/>
                            </a:schemeClr>
                          </a:solidFill>
                        </a:rPr>
                        <a:t>75 proc. </a:t>
                      </a:r>
                    </a:p>
                  </a:txBody>
                  <a:tcPr/>
                </a:tc>
                <a:tc>
                  <a:txBody>
                    <a:bodyPr/>
                    <a:lstStyle/>
                    <a:p>
                      <a:pPr marL="0" algn="l" defTabSz="914400" rtl="0" eaLnBrk="1" latinLnBrk="0" hangingPunct="1">
                        <a:spcBef>
                          <a:spcPts val="0"/>
                        </a:spcBef>
                        <a:spcAft>
                          <a:spcPts val="0"/>
                        </a:spcAft>
                      </a:pPr>
                      <a:r>
                        <a:rPr lang="lt-LT" sz="1400" i="1" kern="1200" dirty="0">
                          <a:solidFill>
                            <a:schemeClr val="accent2">
                              <a:lumMod val="75000"/>
                            </a:schemeClr>
                          </a:solidFill>
                          <a:latin typeface="+mn-lt"/>
                          <a:ea typeface="+mn-ea"/>
                          <a:cs typeface="+mn-cs"/>
                        </a:rPr>
                        <a:t>Veiksmai, kuriais gerinamos </a:t>
                      </a:r>
                      <a:r>
                        <a:rPr lang="lt-LT" sz="1400" b="1" i="1" kern="1200" dirty="0">
                          <a:solidFill>
                            <a:schemeClr val="accent2">
                              <a:lumMod val="75000"/>
                            </a:schemeClr>
                          </a:solidFill>
                          <a:latin typeface="+mn-lt"/>
                          <a:ea typeface="+mn-ea"/>
                          <a:cs typeface="+mn-cs"/>
                        </a:rPr>
                        <a:t>sveikatos, saugos ir darbo sąlygos žvejybos laivuose</a:t>
                      </a:r>
                    </a:p>
                  </a:txBody>
                  <a:tcPr marL="68580" marR="68580" marT="0" marB="0"/>
                </a:tc>
                <a:extLst>
                  <a:ext uri="{0D108BD9-81ED-4DB2-BD59-A6C34878D82A}">
                    <a16:rowId xmlns:a16="http://schemas.microsoft.com/office/drawing/2014/main" xmlns="" val="3042783431"/>
                  </a:ext>
                </a:extLst>
              </a:tr>
              <a:tr h="72625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lt-LT" sz="1400" b="1" dirty="0">
                          <a:solidFill>
                            <a:schemeClr val="accent2">
                              <a:lumMod val="75000"/>
                            </a:schemeClr>
                          </a:solidFill>
                        </a:rPr>
                        <a:t>100 proc. </a:t>
                      </a:r>
                    </a:p>
                  </a:txBody>
                  <a:tcPr/>
                </a:tc>
                <a:tc>
                  <a:txBody>
                    <a:bodyPr/>
                    <a:lstStyle/>
                    <a:p>
                      <a:pPr algn="just">
                        <a:spcBef>
                          <a:spcPts val="600"/>
                        </a:spcBef>
                        <a:spcAft>
                          <a:spcPts val="600"/>
                        </a:spcAft>
                      </a:pPr>
                      <a:r>
                        <a:rPr lang="lt-LT" sz="1400" i="1" kern="1200" dirty="0">
                          <a:solidFill>
                            <a:schemeClr val="accent2">
                              <a:lumMod val="75000"/>
                            </a:schemeClr>
                          </a:solidFill>
                          <a:latin typeface="+mn-lt"/>
                          <a:ea typeface="+mn-ea"/>
                          <a:cs typeface="+mn-cs"/>
                        </a:rPr>
                        <a:t>Su </a:t>
                      </a:r>
                      <a:r>
                        <a:rPr lang="lt-LT" sz="1400" b="1" i="1" kern="1200" dirty="0">
                          <a:solidFill>
                            <a:schemeClr val="accent2">
                              <a:lumMod val="75000"/>
                            </a:schemeClr>
                          </a:solidFill>
                          <a:latin typeface="+mn-lt"/>
                          <a:ea typeface="+mn-ea"/>
                          <a:cs typeface="+mn-cs"/>
                        </a:rPr>
                        <a:t>mažos apimties priekrantės žvejyba susiję veiksmai </a:t>
                      </a:r>
                      <a:r>
                        <a:rPr lang="lt-LT" sz="1400" i="1" kern="1200" dirty="0">
                          <a:solidFill>
                            <a:schemeClr val="accent2">
                              <a:lumMod val="75000"/>
                            </a:schemeClr>
                          </a:solidFill>
                          <a:latin typeface="+mn-lt"/>
                          <a:ea typeface="+mn-ea"/>
                          <a:cs typeface="+mn-cs"/>
                        </a:rPr>
                        <a:t>(įskaitant kontrolę ir vykdymo užtikrinimą)</a:t>
                      </a:r>
                    </a:p>
                    <a:p>
                      <a:pPr algn="just">
                        <a:spcBef>
                          <a:spcPts val="600"/>
                        </a:spcBef>
                        <a:spcAft>
                          <a:spcPts val="600"/>
                        </a:spcAft>
                      </a:pPr>
                      <a:endParaRPr lang="lt-LT" sz="1400" i="1" kern="1200" dirty="0">
                        <a:solidFill>
                          <a:schemeClr val="accent2">
                            <a:lumMod val="75000"/>
                          </a:schemeClr>
                        </a:solidFill>
                        <a:latin typeface="+mn-lt"/>
                        <a:ea typeface="+mn-ea"/>
                        <a:cs typeface="+mn-cs"/>
                      </a:endParaRPr>
                    </a:p>
                  </a:txBody>
                  <a:tcPr marL="68580" marR="68580" marT="0" marB="0"/>
                </a:tc>
                <a:extLst>
                  <a:ext uri="{0D108BD9-81ED-4DB2-BD59-A6C34878D82A}">
                    <a16:rowId xmlns:a16="http://schemas.microsoft.com/office/drawing/2014/main" xmlns="" val="1813641221"/>
                  </a:ext>
                </a:extLst>
              </a:tr>
            </a:tbl>
          </a:graphicData>
        </a:graphic>
      </p:graphicFrame>
      <p:sp>
        <p:nvSpPr>
          <p:cNvPr id="5" name="TextBox 4">
            <a:extLst>
              <a:ext uri="{FF2B5EF4-FFF2-40B4-BE49-F238E27FC236}">
                <a16:creationId xmlns:a16="http://schemas.microsoft.com/office/drawing/2014/main" xmlns="" id="{4BF6B722-73F1-4AEE-AEDE-4A908B16A432}"/>
              </a:ext>
            </a:extLst>
          </p:cNvPr>
          <p:cNvSpPr txBox="1"/>
          <p:nvPr/>
        </p:nvSpPr>
        <p:spPr>
          <a:xfrm>
            <a:off x="5436096" y="3861048"/>
            <a:ext cx="3970784" cy="369332"/>
          </a:xfrm>
          <a:prstGeom prst="rect">
            <a:avLst/>
          </a:prstGeom>
          <a:solidFill>
            <a:srgbClr val="DAEFC3"/>
          </a:solidFill>
        </p:spPr>
        <p:txBody>
          <a:bodyPr wrap="square" rtlCol="0">
            <a:spAutoFit/>
          </a:bodyPr>
          <a:lstStyle/>
          <a:p>
            <a:pPr lvl="0"/>
            <a:r>
              <a:rPr lang="lt-LT" dirty="0">
                <a:solidFill>
                  <a:srgbClr val="C00000"/>
                </a:solidFill>
              </a:rPr>
              <a:t>(!) </a:t>
            </a:r>
            <a:r>
              <a:rPr lang="lt-LT" sz="1200" b="1" u="sng" dirty="0">
                <a:solidFill>
                  <a:srgbClr val="C00000"/>
                </a:solidFill>
              </a:rPr>
              <a:t>LT pozicija</a:t>
            </a:r>
            <a:r>
              <a:rPr lang="lt-LT" sz="1200" dirty="0">
                <a:solidFill>
                  <a:srgbClr val="C00000"/>
                </a:solidFill>
              </a:rPr>
              <a:t>: bent 85 proc.(nepopuliarios priemonės)</a:t>
            </a:r>
          </a:p>
        </p:txBody>
      </p:sp>
      <p:sp>
        <p:nvSpPr>
          <p:cNvPr id="6" name="TextBox 5">
            <a:extLst>
              <a:ext uri="{FF2B5EF4-FFF2-40B4-BE49-F238E27FC236}">
                <a16:creationId xmlns:a16="http://schemas.microsoft.com/office/drawing/2014/main" xmlns="" id="{7A46EC59-6A1D-496C-B52E-529389E39E43}"/>
              </a:ext>
            </a:extLst>
          </p:cNvPr>
          <p:cNvSpPr txBox="1"/>
          <p:nvPr/>
        </p:nvSpPr>
        <p:spPr>
          <a:xfrm>
            <a:off x="2699792" y="5445224"/>
            <a:ext cx="6192688" cy="369332"/>
          </a:xfrm>
          <a:prstGeom prst="rect">
            <a:avLst/>
          </a:prstGeom>
          <a:solidFill>
            <a:srgbClr val="DAEFC3"/>
          </a:solidFill>
        </p:spPr>
        <p:txBody>
          <a:bodyPr wrap="square" rtlCol="0">
            <a:spAutoFit/>
          </a:bodyPr>
          <a:lstStyle/>
          <a:p>
            <a:pPr lvl="0"/>
            <a:r>
              <a:rPr lang="lt-LT" dirty="0">
                <a:solidFill>
                  <a:srgbClr val="C00000"/>
                </a:solidFill>
              </a:rPr>
              <a:t>(!) </a:t>
            </a:r>
            <a:r>
              <a:rPr lang="lt-LT" sz="1200" b="1" u="sng" dirty="0">
                <a:solidFill>
                  <a:srgbClr val="C00000"/>
                </a:solidFill>
              </a:rPr>
              <a:t>LT pozicija</a:t>
            </a:r>
            <a:r>
              <a:rPr lang="lt-LT" sz="1200" dirty="0">
                <a:solidFill>
                  <a:srgbClr val="C00000"/>
                </a:solidFill>
              </a:rPr>
              <a:t>: turi būti taikoma ir vidaus vandenims; dar nevisai aišku, kokios išimtys</a:t>
            </a:r>
          </a:p>
        </p:txBody>
      </p:sp>
    </p:spTree>
    <p:extLst>
      <p:ext uri="{BB962C8B-B14F-4D97-AF65-F5344CB8AC3E}">
        <p14:creationId xmlns:p14="http://schemas.microsoft.com/office/powerpoint/2010/main" val="283807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21982A-7577-49D4-B48E-4BA1F2E5B360}"/>
              </a:ext>
            </a:extLst>
          </p:cNvPr>
          <p:cNvSpPr>
            <a:spLocks noGrp="1"/>
          </p:cNvSpPr>
          <p:nvPr>
            <p:ph type="title"/>
          </p:nvPr>
        </p:nvSpPr>
        <p:spPr>
          <a:xfrm>
            <a:off x="457200" y="274638"/>
            <a:ext cx="8229600" cy="1498178"/>
          </a:xfrm>
        </p:spPr>
        <p:txBody>
          <a:bodyPr/>
          <a:lstStyle/>
          <a:p>
            <a:r>
              <a:rPr lang="lt-LT" sz="2000" dirty="0"/>
              <a:t/>
            </a:r>
            <a:br>
              <a:rPr lang="lt-LT" sz="2000" dirty="0"/>
            </a:br>
            <a:r>
              <a:rPr lang="lt-LT" sz="2000" dirty="0"/>
              <a:t>1 prioritetas </a:t>
            </a:r>
            <a:br>
              <a:rPr lang="lt-LT" sz="2000" dirty="0"/>
            </a:br>
            <a:r>
              <a:rPr lang="lt-LT" sz="2000" dirty="0"/>
              <a:t>Darnios žuvininkystės skatinimas ir jūrų biologinių išteklių išsaugojimas</a:t>
            </a:r>
            <a:br>
              <a:rPr lang="lt-LT" sz="2000" dirty="0"/>
            </a:br>
            <a:r>
              <a:rPr lang="lt-LT" sz="2000" b="1" dirty="0"/>
              <a:t>Mažos apimties priekrantės žvejyba</a:t>
            </a:r>
            <a:r>
              <a:rPr lang="lt-LT" sz="2000" b="1" kern="1200" cap="small" dirty="0">
                <a:solidFill>
                  <a:schemeClr val="accent2">
                    <a:lumMod val="75000"/>
                  </a:schemeClr>
                </a:solidFill>
              </a:rPr>
              <a:t/>
            </a:r>
            <a:br>
              <a:rPr lang="lt-LT" sz="2000" b="1" kern="1200" cap="small" dirty="0">
                <a:solidFill>
                  <a:schemeClr val="accent2">
                    <a:lumMod val="75000"/>
                  </a:schemeClr>
                </a:solidFill>
              </a:rPr>
            </a:br>
            <a:r>
              <a:rPr lang="lt-LT" sz="2000" b="1" dirty="0"/>
              <a:t>Investicijos į mažos apimties priekrantės žvejybos laivus</a:t>
            </a:r>
            <a:endParaRPr lang="lt-LT" sz="2000" dirty="0"/>
          </a:p>
        </p:txBody>
      </p:sp>
      <p:graphicFrame>
        <p:nvGraphicFramePr>
          <p:cNvPr id="6" name="Content Placeholder 5">
            <a:extLst>
              <a:ext uri="{FF2B5EF4-FFF2-40B4-BE49-F238E27FC236}">
                <a16:creationId xmlns:a16="http://schemas.microsoft.com/office/drawing/2014/main" xmlns="" id="{24349E90-DB3C-4076-93EA-FDDB3EA03AD6}"/>
              </a:ext>
            </a:extLst>
          </p:cNvPr>
          <p:cNvGraphicFramePr>
            <a:graphicFrameLocks noGrp="1"/>
          </p:cNvGraphicFramePr>
          <p:nvPr>
            <p:ph idx="1"/>
            <p:extLst>
              <p:ext uri="{D42A27DB-BD31-4B8C-83A1-F6EECF244321}">
                <p14:modId xmlns:p14="http://schemas.microsoft.com/office/powerpoint/2010/main" val="1713498186"/>
              </p:ext>
            </p:extLst>
          </p:nvPr>
        </p:nvGraphicFramePr>
        <p:xfrm>
          <a:off x="457200" y="2276872"/>
          <a:ext cx="8229600" cy="4306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xmlns="" id="{D0C647BE-42E7-4397-9E51-4F44F7574C2A}"/>
              </a:ext>
            </a:extLst>
          </p:cNvPr>
          <p:cNvSpPr txBox="1"/>
          <p:nvPr/>
        </p:nvSpPr>
        <p:spPr>
          <a:xfrm>
            <a:off x="899592" y="5005216"/>
            <a:ext cx="5256584" cy="523220"/>
          </a:xfrm>
          <a:prstGeom prst="rect">
            <a:avLst/>
          </a:prstGeom>
          <a:solidFill>
            <a:schemeClr val="bg2">
              <a:lumMod val="40000"/>
              <a:lumOff val="60000"/>
            </a:schemeClr>
          </a:solidFill>
        </p:spPr>
        <p:txBody>
          <a:bodyPr wrap="square" rtlCol="0">
            <a:spAutoFit/>
          </a:bodyPr>
          <a:lstStyle/>
          <a:p>
            <a:pPr algn="ctr"/>
            <a:r>
              <a:rPr lang="lt-LT" sz="1400" dirty="0"/>
              <a:t>Laivuose turi būti žvejybos jūroje įranga ir jie turi būti 5–30 metų senumo</a:t>
            </a:r>
          </a:p>
        </p:txBody>
      </p:sp>
      <p:sp>
        <p:nvSpPr>
          <p:cNvPr id="9" name="TextBox 8">
            <a:extLst>
              <a:ext uri="{FF2B5EF4-FFF2-40B4-BE49-F238E27FC236}">
                <a16:creationId xmlns:a16="http://schemas.microsoft.com/office/drawing/2014/main" xmlns="" id="{624B7D19-211F-4002-A9B8-DB455B24E108}"/>
              </a:ext>
            </a:extLst>
          </p:cNvPr>
          <p:cNvSpPr txBox="1"/>
          <p:nvPr/>
        </p:nvSpPr>
        <p:spPr>
          <a:xfrm>
            <a:off x="5436095" y="1852784"/>
            <a:ext cx="3610744" cy="738664"/>
          </a:xfrm>
          <a:prstGeom prst="rect">
            <a:avLst/>
          </a:prstGeom>
          <a:solidFill>
            <a:srgbClr val="DAEFC3"/>
          </a:solidFill>
        </p:spPr>
        <p:txBody>
          <a:bodyPr wrap="square" rtlCol="0">
            <a:spAutoFit/>
          </a:bodyPr>
          <a:lstStyle/>
          <a:p>
            <a:pPr lvl="0"/>
            <a:r>
              <a:rPr lang="lt-LT" dirty="0">
                <a:solidFill>
                  <a:srgbClr val="C00000"/>
                </a:solidFill>
              </a:rPr>
              <a:t>(!)</a:t>
            </a:r>
            <a:r>
              <a:rPr lang="lt-LT" sz="1200" dirty="0">
                <a:solidFill>
                  <a:srgbClr val="C00000"/>
                </a:solidFill>
              </a:rPr>
              <a:t> LT pozicija: ne tik priekrantės, bet ir didesniems laivams turėtų būti remiamas variklių keitimas ir modernizavimas + vidaus vandenų </a:t>
            </a:r>
          </a:p>
        </p:txBody>
      </p:sp>
      <p:sp>
        <p:nvSpPr>
          <p:cNvPr id="11" name="TextBox 10">
            <a:extLst>
              <a:ext uri="{FF2B5EF4-FFF2-40B4-BE49-F238E27FC236}">
                <a16:creationId xmlns:a16="http://schemas.microsoft.com/office/drawing/2014/main" xmlns="" id="{9C0C3150-09DE-4408-9E2C-F27C98ADA0AC}"/>
              </a:ext>
            </a:extLst>
          </p:cNvPr>
          <p:cNvSpPr txBox="1"/>
          <p:nvPr/>
        </p:nvSpPr>
        <p:spPr>
          <a:xfrm>
            <a:off x="4572000" y="5271182"/>
            <a:ext cx="3610744" cy="369332"/>
          </a:xfrm>
          <a:prstGeom prst="rect">
            <a:avLst/>
          </a:prstGeom>
          <a:solidFill>
            <a:srgbClr val="DAEFC3"/>
          </a:solidFill>
        </p:spPr>
        <p:txBody>
          <a:bodyPr wrap="square" rtlCol="0">
            <a:spAutoFit/>
          </a:bodyPr>
          <a:lstStyle/>
          <a:p>
            <a:pPr lvl="0"/>
            <a:r>
              <a:rPr lang="lt-LT" dirty="0">
                <a:solidFill>
                  <a:srgbClr val="C00000"/>
                </a:solidFill>
              </a:rPr>
              <a:t>(!) </a:t>
            </a:r>
            <a:r>
              <a:rPr lang="lt-LT" sz="1200" b="1" u="sng" dirty="0">
                <a:solidFill>
                  <a:srgbClr val="C00000"/>
                </a:solidFill>
              </a:rPr>
              <a:t>LT pozicija</a:t>
            </a:r>
            <a:r>
              <a:rPr lang="lt-LT" sz="1200" dirty="0">
                <a:solidFill>
                  <a:srgbClr val="C00000"/>
                </a:solidFill>
              </a:rPr>
              <a:t>: senesni nei 5 metų  </a:t>
            </a:r>
          </a:p>
        </p:txBody>
      </p:sp>
      <p:sp>
        <p:nvSpPr>
          <p:cNvPr id="12" name="TextBox 11">
            <a:extLst>
              <a:ext uri="{FF2B5EF4-FFF2-40B4-BE49-F238E27FC236}">
                <a16:creationId xmlns:a16="http://schemas.microsoft.com/office/drawing/2014/main" xmlns="" id="{AFB5E0B0-60EA-4ACD-9E04-0E25C31D2D49}"/>
              </a:ext>
            </a:extLst>
          </p:cNvPr>
          <p:cNvSpPr txBox="1"/>
          <p:nvPr/>
        </p:nvSpPr>
        <p:spPr>
          <a:xfrm>
            <a:off x="611560" y="3847058"/>
            <a:ext cx="2664296" cy="1107996"/>
          </a:xfrm>
          <a:prstGeom prst="rect">
            <a:avLst/>
          </a:prstGeom>
          <a:solidFill>
            <a:srgbClr val="DAEFC3"/>
          </a:solidFill>
        </p:spPr>
        <p:txBody>
          <a:bodyPr wrap="square" rtlCol="0">
            <a:spAutoFit/>
          </a:bodyPr>
          <a:lstStyle/>
          <a:p>
            <a:r>
              <a:rPr lang="lt-LT" dirty="0">
                <a:solidFill>
                  <a:srgbClr val="C00000"/>
                </a:solidFill>
              </a:rPr>
              <a:t>(!)</a:t>
            </a:r>
            <a:r>
              <a:rPr lang="lt-LT" sz="1200" dirty="0">
                <a:solidFill>
                  <a:srgbClr val="C00000"/>
                </a:solidFill>
              </a:rPr>
              <a:t> LT pozicija: gali atsirasti daugiau dalyvių, mažės pajamos. Galimybė įsigyti naujesnį laivą turi būti suteikta ir veikiančioms mažoms ir labai mažoms žvejybos įmonėms.  </a:t>
            </a:r>
          </a:p>
        </p:txBody>
      </p:sp>
      <p:sp>
        <p:nvSpPr>
          <p:cNvPr id="13" name="TextBox 12">
            <a:extLst>
              <a:ext uri="{FF2B5EF4-FFF2-40B4-BE49-F238E27FC236}">
                <a16:creationId xmlns:a16="http://schemas.microsoft.com/office/drawing/2014/main" xmlns="" id="{CEEF5FAE-8101-46C3-A76E-D177C48E1DE5}"/>
              </a:ext>
            </a:extLst>
          </p:cNvPr>
          <p:cNvSpPr txBox="1"/>
          <p:nvPr/>
        </p:nvSpPr>
        <p:spPr>
          <a:xfrm>
            <a:off x="492797" y="5692082"/>
            <a:ext cx="5256584" cy="338554"/>
          </a:xfrm>
          <a:prstGeom prst="rect">
            <a:avLst/>
          </a:prstGeom>
          <a:solidFill>
            <a:schemeClr val="bg2">
              <a:lumMod val="40000"/>
              <a:lumOff val="60000"/>
            </a:schemeClr>
          </a:solidFill>
        </p:spPr>
        <p:txBody>
          <a:bodyPr wrap="square" rtlCol="0">
            <a:spAutoFit/>
          </a:bodyPr>
          <a:lstStyle/>
          <a:p>
            <a:pPr algn="ctr"/>
            <a:r>
              <a:rPr lang="lt-LT" sz="1400" dirty="0"/>
              <a:t> </a:t>
            </a:r>
            <a:r>
              <a:rPr lang="lt-LT" sz="1600" b="1" dirty="0">
                <a:solidFill>
                  <a:srgbClr val="C00000"/>
                </a:solidFill>
              </a:rPr>
              <a:t>(!) </a:t>
            </a:r>
            <a:r>
              <a:rPr lang="lt-LT" sz="1400" dirty="0"/>
              <a:t>Didžiausias paramos intensyvumas – 30 proc.</a:t>
            </a:r>
          </a:p>
        </p:txBody>
      </p:sp>
      <p:sp>
        <p:nvSpPr>
          <p:cNvPr id="14" name="TextBox 13">
            <a:extLst>
              <a:ext uri="{FF2B5EF4-FFF2-40B4-BE49-F238E27FC236}">
                <a16:creationId xmlns:a16="http://schemas.microsoft.com/office/drawing/2014/main" xmlns="" id="{AB065F3D-C0DE-4AEF-B969-AA82C29F07F7}"/>
              </a:ext>
            </a:extLst>
          </p:cNvPr>
          <p:cNvSpPr txBox="1"/>
          <p:nvPr/>
        </p:nvSpPr>
        <p:spPr>
          <a:xfrm>
            <a:off x="5040458" y="5842915"/>
            <a:ext cx="4006381" cy="738664"/>
          </a:xfrm>
          <a:prstGeom prst="rect">
            <a:avLst/>
          </a:prstGeom>
          <a:solidFill>
            <a:srgbClr val="DAEFC3"/>
          </a:solidFill>
        </p:spPr>
        <p:txBody>
          <a:bodyPr wrap="square" rtlCol="0">
            <a:spAutoFit/>
          </a:bodyPr>
          <a:lstStyle/>
          <a:p>
            <a:pPr lvl="0"/>
            <a:r>
              <a:rPr lang="lt-LT" dirty="0">
                <a:solidFill>
                  <a:srgbClr val="C00000"/>
                </a:solidFill>
              </a:rPr>
              <a:t>(!) </a:t>
            </a:r>
            <a:r>
              <a:rPr lang="lt-LT" sz="1200" b="1" u="sng" dirty="0">
                <a:solidFill>
                  <a:srgbClr val="C00000"/>
                </a:solidFill>
              </a:rPr>
              <a:t>LT pozicija</a:t>
            </a:r>
            <a:r>
              <a:rPr lang="lt-LT" sz="1200" dirty="0">
                <a:solidFill>
                  <a:srgbClr val="C00000"/>
                </a:solidFill>
              </a:rPr>
              <a:t>: būtina padidinti bent iki 50 proc., kadangi esant 30 proc. intensyvumui šios veiklos yra sunkiai įgyvendinamos</a:t>
            </a:r>
          </a:p>
        </p:txBody>
      </p:sp>
    </p:spTree>
    <p:extLst>
      <p:ext uri="{BB962C8B-B14F-4D97-AF65-F5344CB8AC3E}">
        <p14:creationId xmlns:p14="http://schemas.microsoft.com/office/powerpoint/2010/main" val="3937997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4485B-DF29-4C59-8B6F-7C37414D2D70}"/>
              </a:ext>
            </a:extLst>
          </p:cNvPr>
          <p:cNvSpPr>
            <a:spLocks noGrp="1"/>
          </p:cNvSpPr>
          <p:nvPr>
            <p:ph type="title"/>
          </p:nvPr>
        </p:nvSpPr>
        <p:spPr/>
        <p:txBody>
          <a:bodyPr/>
          <a:lstStyle/>
          <a:p>
            <a:r>
              <a:rPr lang="lt-LT" sz="2000" dirty="0"/>
              <a:t/>
            </a:r>
            <a:br>
              <a:rPr lang="lt-LT" sz="2000" dirty="0"/>
            </a:br>
            <a:r>
              <a:rPr lang="lt-LT" sz="2000" dirty="0"/>
              <a:t>2021-2027 m. EJRŽF</a:t>
            </a:r>
            <a:br>
              <a:rPr lang="lt-LT" sz="2000" dirty="0"/>
            </a:br>
            <a:r>
              <a:rPr lang="lt-LT" sz="2000" dirty="0"/>
              <a:t>1 prioritetas </a:t>
            </a:r>
            <a:br>
              <a:rPr lang="lt-LT" sz="2000" dirty="0"/>
            </a:br>
            <a:r>
              <a:rPr lang="lt-LT" sz="2000" dirty="0"/>
              <a:t>Darnios žuvininkystės skatinimas ir jūrų biologinių išteklių išsaugojimas</a:t>
            </a:r>
            <a:br>
              <a:rPr lang="lt-LT" sz="2000" dirty="0"/>
            </a:br>
            <a:r>
              <a:rPr lang="lt-LT" sz="2000" b="1" dirty="0"/>
              <a:t>Žvejybos ir žvejybos laivynų valdymo sritis</a:t>
            </a:r>
            <a:r>
              <a:rPr lang="lt-LT" sz="2000" b="1" kern="1200" cap="small" dirty="0">
                <a:solidFill>
                  <a:schemeClr val="accent2">
                    <a:lumMod val="75000"/>
                  </a:schemeClr>
                </a:solidFill>
              </a:rPr>
              <a:t/>
            </a:r>
            <a:br>
              <a:rPr lang="lt-LT" sz="2000" b="1" kern="1200" cap="small" dirty="0">
                <a:solidFill>
                  <a:schemeClr val="accent2">
                    <a:lumMod val="75000"/>
                  </a:schemeClr>
                </a:solidFill>
              </a:rPr>
            </a:br>
            <a:endParaRPr lang="lt-LT" sz="2000" dirty="0"/>
          </a:p>
        </p:txBody>
      </p:sp>
      <p:graphicFrame>
        <p:nvGraphicFramePr>
          <p:cNvPr id="4" name="Content Placeholder 3">
            <a:extLst>
              <a:ext uri="{FF2B5EF4-FFF2-40B4-BE49-F238E27FC236}">
                <a16:creationId xmlns:a16="http://schemas.microsoft.com/office/drawing/2014/main" xmlns="" id="{71CB87FA-D2C0-42B8-9827-8056E963C88A}"/>
              </a:ext>
            </a:extLst>
          </p:cNvPr>
          <p:cNvGraphicFramePr>
            <a:graphicFrameLocks noGrp="1"/>
          </p:cNvGraphicFramePr>
          <p:nvPr>
            <p:ph idx="1"/>
            <p:extLst>
              <p:ext uri="{D42A27DB-BD31-4B8C-83A1-F6EECF244321}">
                <p14:modId xmlns:p14="http://schemas.microsoft.com/office/powerpoint/2010/main" val="4132855375"/>
              </p:ext>
            </p:extLst>
          </p:nvPr>
        </p:nvGraphicFramePr>
        <p:xfrm>
          <a:off x="497486" y="1454206"/>
          <a:ext cx="8229600" cy="4826000"/>
        </p:xfrm>
        <a:graphic>
          <a:graphicData uri="http://schemas.openxmlformats.org/drawingml/2006/table">
            <a:tbl>
              <a:tblPr firstRow="1" bandRow="1">
                <a:tableStyleId>{5C22544A-7EE6-4342-B048-85BDC9FD1C3A}</a:tableStyleId>
              </a:tblPr>
              <a:tblGrid>
                <a:gridCol w="216024">
                  <a:extLst>
                    <a:ext uri="{9D8B030D-6E8A-4147-A177-3AD203B41FA5}">
                      <a16:colId xmlns:a16="http://schemas.microsoft.com/office/drawing/2014/main" xmlns="" val="202437502"/>
                    </a:ext>
                  </a:extLst>
                </a:gridCol>
                <a:gridCol w="8013576">
                  <a:extLst>
                    <a:ext uri="{9D8B030D-6E8A-4147-A177-3AD203B41FA5}">
                      <a16:colId xmlns:a16="http://schemas.microsoft.com/office/drawing/2014/main" xmlns="" val="1029652237"/>
                    </a:ext>
                  </a:extLst>
                </a:gridCol>
              </a:tblGrid>
              <a:tr h="203944">
                <a:tc>
                  <a:txBody>
                    <a:bodyPr/>
                    <a:lstStyle/>
                    <a:p>
                      <a:endParaRPr lang="lt-LT" dirty="0"/>
                    </a:p>
                  </a:txBody>
                  <a:tcPr/>
                </a:tc>
                <a:tc>
                  <a:txBody>
                    <a:bodyPr/>
                    <a:lstStyle/>
                    <a:p>
                      <a:endParaRPr lang="lt-LT" sz="1800" b="1" kern="1200" dirty="0">
                        <a:solidFill>
                          <a:schemeClr val="lt1"/>
                        </a:solidFill>
                        <a:effectLst/>
                        <a:latin typeface="+mn-lt"/>
                        <a:ea typeface="+mn-ea"/>
                        <a:cs typeface="+mn-cs"/>
                      </a:endParaRPr>
                    </a:p>
                    <a:p>
                      <a:endParaRPr lang="lt-LT" sz="1800" b="1" kern="1200" dirty="0">
                        <a:solidFill>
                          <a:schemeClr val="lt1"/>
                        </a:solidFill>
                        <a:effectLst/>
                        <a:latin typeface="+mn-lt"/>
                        <a:ea typeface="+mn-ea"/>
                        <a:cs typeface="+mn-cs"/>
                      </a:endParaRPr>
                    </a:p>
                    <a:p>
                      <a:endParaRPr lang="lt-LT" sz="1800" b="1" kern="1200" dirty="0">
                        <a:solidFill>
                          <a:schemeClr val="lt1"/>
                        </a:solidFill>
                        <a:effectLst/>
                        <a:latin typeface="+mn-lt"/>
                        <a:ea typeface="+mn-ea"/>
                        <a:cs typeface="+mn-cs"/>
                      </a:endParaRPr>
                    </a:p>
                    <a:p>
                      <a:r>
                        <a:rPr lang="lt-LT" sz="1800" b="1" kern="1200" dirty="0">
                          <a:solidFill>
                            <a:schemeClr val="tx1"/>
                          </a:solidFill>
                          <a:effectLst/>
                          <a:latin typeface="+mn-lt"/>
                          <a:ea typeface="+mn-ea"/>
                          <a:cs typeface="+mn-cs"/>
                        </a:rPr>
                        <a:t>Kompensacija, kai žvejybos veikla nutraukiama visam laikui</a:t>
                      </a:r>
                    </a:p>
                    <a:p>
                      <a:r>
                        <a:rPr lang="lt-LT" sz="1800" b="1" kern="1200" dirty="0">
                          <a:solidFill>
                            <a:schemeClr val="tx1"/>
                          </a:solidFill>
                          <a:effectLst/>
                          <a:latin typeface="+mn-lt"/>
                          <a:ea typeface="+mn-ea"/>
                          <a:cs typeface="+mn-cs"/>
                        </a:rPr>
                        <a:t>Sąlygos (I) </a:t>
                      </a:r>
                      <a:endParaRPr lang="lt-LT" dirty="0">
                        <a:solidFill>
                          <a:schemeClr val="tx1"/>
                        </a:solidFill>
                      </a:endParaRPr>
                    </a:p>
                  </a:txBody>
                  <a:tcPr/>
                </a:tc>
                <a:extLst>
                  <a:ext uri="{0D108BD9-81ED-4DB2-BD59-A6C34878D82A}">
                    <a16:rowId xmlns:a16="http://schemas.microsoft.com/office/drawing/2014/main" xmlns="" val="1641306306"/>
                  </a:ext>
                </a:extLst>
              </a:tr>
              <a:tr h="370840">
                <a:tc>
                  <a:txBody>
                    <a:bodyPr/>
                    <a:lstStyle/>
                    <a:p>
                      <a:endParaRPr lang="lt-LT"/>
                    </a:p>
                  </a:txBody>
                  <a:tcPr/>
                </a:tc>
                <a:tc>
                  <a:txBody>
                    <a:bodyPr/>
                    <a:lstStyle/>
                    <a:p>
                      <a:endParaRPr lang="lt-LT" sz="1400" kern="1200" dirty="0">
                        <a:solidFill>
                          <a:schemeClr val="dk1"/>
                        </a:solidFill>
                        <a:effectLst/>
                        <a:latin typeface="+mn-lt"/>
                        <a:ea typeface="+mn-ea"/>
                        <a:cs typeface="+mn-cs"/>
                      </a:endParaRPr>
                    </a:p>
                    <a:p>
                      <a:r>
                        <a:rPr lang="lt-LT" sz="1400" kern="1200" dirty="0">
                          <a:solidFill>
                            <a:schemeClr val="dk1"/>
                          </a:solidFill>
                          <a:effectLst/>
                          <a:latin typeface="+mn-lt"/>
                          <a:ea typeface="+mn-ea"/>
                          <a:cs typeface="+mn-cs"/>
                        </a:rPr>
                        <a:t>(a) veiklos nutraukimas numatomas kaip „nesubalansuoto“ laivyno veiksmų plano priemonė</a:t>
                      </a:r>
                    </a:p>
                    <a:p>
                      <a:endParaRPr lang="lt-LT" sz="1400" dirty="0"/>
                    </a:p>
                  </a:txBody>
                  <a:tcPr/>
                </a:tc>
                <a:extLst>
                  <a:ext uri="{0D108BD9-81ED-4DB2-BD59-A6C34878D82A}">
                    <a16:rowId xmlns:a16="http://schemas.microsoft.com/office/drawing/2014/main" xmlns="" val="1235958007"/>
                  </a:ext>
                </a:extLst>
              </a:tr>
              <a:tr h="370840">
                <a:tc>
                  <a:txBody>
                    <a:bodyPr/>
                    <a:lstStyle/>
                    <a:p>
                      <a:endParaRPr lang="lt-LT"/>
                    </a:p>
                  </a:txBody>
                  <a:tcPr/>
                </a:tc>
                <a:tc>
                  <a:txBody>
                    <a:bodyPr/>
                    <a:lstStyle/>
                    <a:p>
                      <a:r>
                        <a:rPr lang="lt-LT" sz="1400" kern="1200" dirty="0">
                          <a:solidFill>
                            <a:schemeClr val="dk1"/>
                          </a:solidFill>
                          <a:effectLst/>
                          <a:latin typeface="+mn-lt"/>
                          <a:ea typeface="+mn-ea"/>
                          <a:cs typeface="+mn-cs"/>
                        </a:rPr>
                        <a:t>(b) veikla nutraukiama atiduodant žvejybos laivą į metalo laužą arba nutraukiant jo eksploatavimą ir modifikuojant taip, kad jį būtų galima naudoti kitais su versline žvejyba nesusijusiais tikslais, laikantis BŽP ir daugiamečių planų tikslų</a:t>
                      </a:r>
                    </a:p>
                    <a:p>
                      <a:endParaRPr lang="lt-LT" sz="1400" dirty="0"/>
                    </a:p>
                  </a:txBody>
                  <a:tcPr/>
                </a:tc>
                <a:extLst>
                  <a:ext uri="{0D108BD9-81ED-4DB2-BD59-A6C34878D82A}">
                    <a16:rowId xmlns:a16="http://schemas.microsoft.com/office/drawing/2014/main" xmlns="" val="4132568592"/>
                  </a:ext>
                </a:extLst>
              </a:tr>
              <a:tr h="370840">
                <a:tc>
                  <a:txBody>
                    <a:bodyPr/>
                    <a:lstStyle/>
                    <a:p>
                      <a:endParaRPr lang="lt-LT"/>
                    </a:p>
                  </a:txBody>
                  <a:tcPr/>
                </a:tc>
                <a:tc>
                  <a:txBody>
                    <a:bodyPr/>
                    <a:lstStyle/>
                    <a:p>
                      <a:r>
                        <a:rPr lang="lt-LT" sz="1400" kern="1200" dirty="0">
                          <a:solidFill>
                            <a:schemeClr val="dk1"/>
                          </a:solidFill>
                          <a:effectLst/>
                          <a:latin typeface="+mn-lt"/>
                          <a:ea typeface="+mn-ea"/>
                          <a:cs typeface="+mn-cs"/>
                        </a:rPr>
                        <a:t>(c) žvejybos laivas yra įregistruotas kaip naudojamas ir paskutinius trejus kalendorinius metus, einančius prieš metus, kuriais pateikta paraiška gauti paramą, ne mažiau kaip 120 dienų per metus jis vykdė žvejybos veiklą jūroje</a:t>
                      </a:r>
                    </a:p>
                    <a:p>
                      <a:endParaRPr lang="lt-LT" sz="1400" dirty="0"/>
                    </a:p>
                  </a:txBody>
                  <a:tcPr/>
                </a:tc>
                <a:extLst>
                  <a:ext uri="{0D108BD9-81ED-4DB2-BD59-A6C34878D82A}">
                    <a16:rowId xmlns:a16="http://schemas.microsoft.com/office/drawing/2014/main" xmlns="" val="616493628"/>
                  </a:ext>
                </a:extLst>
              </a:tr>
              <a:tr h="370840">
                <a:tc>
                  <a:txBody>
                    <a:bodyPr/>
                    <a:lstStyle/>
                    <a:p>
                      <a:endParaRPr lang="lt-LT"/>
                    </a:p>
                  </a:txBody>
                  <a:tcPr/>
                </a:tc>
                <a:tc>
                  <a:txBody>
                    <a:bodyPr/>
                    <a:lstStyle/>
                    <a:p>
                      <a:endParaRPr lang="lt-LT" dirty="0"/>
                    </a:p>
                  </a:txBody>
                  <a:tcPr/>
                </a:tc>
                <a:extLst>
                  <a:ext uri="{0D108BD9-81ED-4DB2-BD59-A6C34878D82A}">
                    <a16:rowId xmlns:a16="http://schemas.microsoft.com/office/drawing/2014/main" xmlns="" val="3786716880"/>
                  </a:ext>
                </a:extLst>
              </a:tr>
              <a:tr h="370840">
                <a:tc>
                  <a:txBody>
                    <a:bodyPr/>
                    <a:lstStyle/>
                    <a:p>
                      <a:endParaRPr lang="lt-LT"/>
                    </a:p>
                  </a:txBody>
                  <a:tcPr/>
                </a:tc>
                <a:tc>
                  <a:txBody>
                    <a:bodyPr/>
                    <a:lstStyle/>
                    <a:p>
                      <a:endParaRPr lang="lt-LT" dirty="0"/>
                    </a:p>
                  </a:txBody>
                  <a:tcPr/>
                </a:tc>
                <a:extLst>
                  <a:ext uri="{0D108BD9-81ED-4DB2-BD59-A6C34878D82A}">
                    <a16:rowId xmlns:a16="http://schemas.microsoft.com/office/drawing/2014/main" xmlns="" val="1114694530"/>
                  </a:ext>
                </a:extLst>
              </a:tr>
            </a:tbl>
          </a:graphicData>
        </a:graphic>
      </p:graphicFrame>
      <p:sp>
        <p:nvSpPr>
          <p:cNvPr id="5" name="TextBox 4">
            <a:extLst>
              <a:ext uri="{FF2B5EF4-FFF2-40B4-BE49-F238E27FC236}">
                <a16:creationId xmlns:a16="http://schemas.microsoft.com/office/drawing/2014/main" xmlns="" id="{A8BEC8EC-E025-451B-9E07-171A193E6A60}"/>
              </a:ext>
            </a:extLst>
          </p:cNvPr>
          <p:cNvSpPr txBox="1"/>
          <p:nvPr/>
        </p:nvSpPr>
        <p:spPr>
          <a:xfrm>
            <a:off x="4788024" y="1700808"/>
            <a:ext cx="4355976" cy="646331"/>
          </a:xfrm>
          <a:prstGeom prst="rect">
            <a:avLst/>
          </a:prstGeom>
          <a:solidFill>
            <a:schemeClr val="bg1">
              <a:lumMod val="85000"/>
            </a:schemeClr>
          </a:solidFill>
        </p:spPr>
        <p:txBody>
          <a:bodyPr wrap="square" rtlCol="0">
            <a:spAutoFit/>
          </a:bodyPr>
          <a:lstStyle/>
          <a:p>
            <a:r>
              <a:rPr lang="lt-LT" sz="1200" dirty="0"/>
              <a:t>Su sąnaudomis nesusijęs finansavimas, kuris grindžiamas:</a:t>
            </a:r>
          </a:p>
          <a:p>
            <a:r>
              <a:rPr lang="lt-LT" sz="1200" dirty="0"/>
              <a:t>(a) sąlygų įvykdymu</a:t>
            </a:r>
          </a:p>
          <a:p>
            <a:r>
              <a:rPr lang="lt-LT" sz="1200" dirty="0"/>
              <a:t>(b) rezultatų pasiekimu</a:t>
            </a:r>
            <a:endParaRPr lang="lt-LT" sz="1200" dirty="0">
              <a:effectLst/>
            </a:endParaRPr>
          </a:p>
        </p:txBody>
      </p:sp>
      <p:pic>
        <p:nvPicPr>
          <p:cNvPr id="8" name="Graphic 7" descr="Checkmark">
            <a:extLst>
              <a:ext uri="{FF2B5EF4-FFF2-40B4-BE49-F238E27FC236}">
                <a16:creationId xmlns:a16="http://schemas.microsoft.com/office/drawing/2014/main" xmlns="" id="{223B4A24-0EB7-453F-BE40-64FEC6090DA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714892" y="1454206"/>
            <a:ext cx="339352" cy="493204"/>
          </a:xfrm>
          <a:prstGeom prst="rect">
            <a:avLst/>
          </a:prstGeom>
        </p:spPr>
      </p:pic>
      <p:sp>
        <p:nvSpPr>
          <p:cNvPr id="9" name="TextBox 8">
            <a:extLst>
              <a:ext uri="{FF2B5EF4-FFF2-40B4-BE49-F238E27FC236}">
                <a16:creationId xmlns:a16="http://schemas.microsoft.com/office/drawing/2014/main" xmlns="" id="{98388BFB-C5F5-4A9D-9F45-8BD604B75BF9}"/>
              </a:ext>
            </a:extLst>
          </p:cNvPr>
          <p:cNvSpPr txBox="1"/>
          <p:nvPr/>
        </p:nvSpPr>
        <p:spPr>
          <a:xfrm>
            <a:off x="3347864" y="5157192"/>
            <a:ext cx="5112568" cy="923330"/>
          </a:xfrm>
          <a:prstGeom prst="rect">
            <a:avLst/>
          </a:prstGeom>
          <a:solidFill>
            <a:srgbClr val="DAEFC3"/>
          </a:solidFill>
        </p:spPr>
        <p:txBody>
          <a:bodyPr wrap="square" rtlCol="0">
            <a:spAutoFit/>
          </a:bodyPr>
          <a:lstStyle/>
          <a:p>
            <a:pPr lvl="0"/>
            <a:r>
              <a:rPr lang="lt-LT" b="1" dirty="0">
                <a:solidFill>
                  <a:srgbClr val="C00000"/>
                </a:solidFill>
              </a:rPr>
              <a:t>(!) </a:t>
            </a:r>
            <a:r>
              <a:rPr lang="lt-LT" sz="1200" dirty="0">
                <a:solidFill>
                  <a:srgbClr val="C00000"/>
                </a:solidFill>
              </a:rPr>
              <a:t>LT pozicija: reikalavimas sunkiai įgyvendinamas: esant nesubalansuotumui ir kvotuojamai žvejybai, dėl kvotos trūkumo laivai neturi galimybės tiek žvejoti. Siūlome mažinti reikalaujamų dienų skaičių (180 dienų per paskutinius 3 kalendorinius metus).</a:t>
            </a:r>
          </a:p>
        </p:txBody>
      </p:sp>
      <p:sp>
        <p:nvSpPr>
          <p:cNvPr id="11" name="TextBox 10">
            <a:extLst>
              <a:ext uri="{FF2B5EF4-FFF2-40B4-BE49-F238E27FC236}">
                <a16:creationId xmlns:a16="http://schemas.microsoft.com/office/drawing/2014/main" xmlns="" id="{51014252-8C83-44A5-8BE2-94BFD8CE90E2}"/>
              </a:ext>
            </a:extLst>
          </p:cNvPr>
          <p:cNvSpPr txBox="1"/>
          <p:nvPr/>
        </p:nvSpPr>
        <p:spPr>
          <a:xfrm>
            <a:off x="3797660" y="2631125"/>
            <a:ext cx="5256584" cy="553998"/>
          </a:xfrm>
          <a:prstGeom prst="rect">
            <a:avLst/>
          </a:prstGeom>
          <a:solidFill>
            <a:srgbClr val="DAEFC3"/>
          </a:solidFill>
        </p:spPr>
        <p:txBody>
          <a:bodyPr wrap="square" rtlCol="0">
            <a:spAutoFit/>
          </a:bodyPr>
          <a:lstStyle/>
          <a:p>
            <a:pPr lvl="0"/>
            <a:r>
              <a:rPr lang="lt-LT" b="1" dirty="0">
                <a:solidFill>
                  <a:srgbClr val="C00000"/>
                </a:solidFill>
              </a:rPr>
              <a:t>(!)</a:t>
            </a:r>
            <a:r>
              <a:rPr lang="lt-LT" dirty="0">
                <a:solidFill>
                  <a:srgbClr val="C00000"/>
                </a:solidFill>
              </a:rPr>
              <a:t> </a:t>
            </a:r>
            <a:r>
              <a:rPr lang="lt-LT" sz="1200" dirty="0">
                <a:solidFill>
                  <a:srgbClr val="C00000"/>
                </a:solidFill>
              </a:rPr>
              <a:t>LT pozicija: turi būti numatytos socialinės kompensacijos; sąlygos turi būti pritaikytos vidaus vandenų žvejybai</a:t>
            </a:r>
          </a:p>
        </p:txBody>
      </p:sp>
    </p:spTree>
    <p:extLst>
      <p:ext uri="{BB962C8B-B14F-4D97-AF65-F5344CB8AC3E}">
        <p14:creationId xmlns:p14="http://schemas.microsoft.com/office/powerpoint/2010/main" val="2309052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4485B-DF29-4C59-8B6F-7C37414D2D70}"/>
              </a:ext>
            </a:extLst>
          </p:cNvPr>
          <p:cNvSpPr>
            <a:spLocks noGrp="1"/>
          </p:cNvSpPr>
          <p:nvPr>
            <p:ph type="title"/>
          </p:nvPr>
        </p:nvSpPr>
        <p:spPr/>
        <p:txBody>
          <a:bodyPr/>
          <a:lstStyle/>
          <a:p>
            <a:r>
              <a:rPr lang="lt-LT" sz="2000" dirty="0"/>
              <a:t/>
            </a:r>
            <a:br>
              <a:rPr lang="lt-LT" sz="2000" dirty="0"/>
            </a:br>
            <a:r>
              <a:rPr lang="lt-LT" sz="2000" dirty="0"/>
              <a:t>2021-2027 m. EJRŽF</a:t>
            </a:r>
            <a:br>
              <a:rPr lang="lt-LT" sz="2000" dirty="0"/>
            </a:br>
            <a:r>
              <a:rPr lang="lt-LT" sz="2000" dirty="0"/>
              <a:t>1 prioritetas </a:t>
            </a:r>
            <a:br>
              <a:rPr lang="lt-LT" sz="2000" dirty="0"/>
            </a:br>
            <a:r>
              <a:rPr lang="lt-LT" sz="2000" dirty="0"/>
              <a:t>Darnios žuvininkystės skatinimas ir jūrų biologinių išteklių išsaugojimas</a:t>
            </a:r>
            <a:br>
              <a:rPr lang="lt-LT" sz="2000" dirty="0"/>
            </a:br>
            <a:r>
              <a:rPr lang="lt-LT" sz="2000" b="1" dirty="0"/>
              <a:t>Žvejybos ir žvejybos laivynų valdymo sritis</a:t>
            </a:r>
            <a:r>
              <a:rPr lang="lt-LT" sz="2000" b="1" kern="1200" cap="small" dirty="0">
                <a:solidFill>
                  <a:schemeClr val="accent2">
                    <a:lumMod val="75000"/>
                  </a:schemeClr>
                </a:solidFill>
              </a:rPr>
              <a:t/>
            </a:r>
            <a:br>
              <a:rPr lang="lt-LT" sz="2000" b="1" kern="1200" cap="small" dirty="0">
                <a:solidFill>
                  <a:schemeClr val="accent2">
                    <a:lumMod val="75000"/>
                  </a:schemeClr>
                </a:solidFill>
              </a:rPr>
            </a:br>
            <a:endParaRPr lang="lt-LT" sz="2000" dirty="0"/>
          </a:p>
        </p:txBody>
      </p:sp>
      <p:graphicFrame>
        <p:nvGraphicFramePr>
          <p:cNvPr id="4" name="Content Placeholder 3">
            <a:extLst>
              <a:ext uri="{FF2B5EF4-FFF2-40B4-BE49-F238E27FC236}">
                <a16:creationId xmlns:a16="http://schemas.microsoft.com/office/drawing/2014/main" xmlns="" id="{71CB87FA-D2C0-42B8-9827-8056E963C88A}"/>
              </a:ext>
            </a:extLst>
          </p:cNvPr>
          <p:cNvGraphicFramePr>
            <a:graphicFrameLocks noGrp="1"/>
          </p:cNvGraphicFramePr>
          <p:nvPr>
            <p:ph idx="1"/>
            <p:extLst>
              <p:ext uri="{D42A27DB-BD31-4B8C-83A1-F6EECF244321}">
                <p14:modId xmlns:p14="http://schemas.microsoft.com/office/powerpoint/2010/main" val="2709642593"/>
              </p:ext>
            </p:extLst>
          </p:nvPr>
        </p:nvGraphicFramePr>
        <p:xfrm>
          <a:off x="395536" y="1628800"/>
          <a:ext cx="8229600" cy="2865120"/>
        </p:xfrm>
        <a:graphic>
          <a:graphicData uri="http://schemas.openxmlformats.org/drawingml/2006/table">
            <a:tbl>
              <a:tblPr firstRow="1" bandRow="1">
                <a:tableStyleId>{5C22544A-7EE6-4342-B048-85BDC9FD1C3A}</a:tableStyleId>
              </a:tblPr>
              <a:tblGrid>
                <a:gridCol w="216024">
                  <a:extLst>
                    <a:ext uri="{9D8B030D-6E8A-4147-A177-3AD203B41FA5}">
                      <a16:colId xmlns:a16="http://schemas.microsoft.com/office/drawing/2014/main" xmlns="" val="202437502"/>
                    </a:ext>
                  </a:extLst>
                </a:gridCol>
                <a:gridCol w="8013576">
                  <a:extLst>
                    <a:ext uri="{9D8B030D-6E8A-4147-A177-3AD203B41FA5}">
                      <a16:colId xmlns:a16="http://schemas.microsoft.com/office/drawing/2014/main" xmlns="" val="1029652237"/>
                    </a:ext>
                  </a:extLst>
                </a:gridCol>
              </a:tblGrid>
              <a:tr h="370840">
                <a:tc>
                  <a:txBody>
                    <a:bodyPr/>
                    <a:lstStyle/>
                    <a:p>
                      <a:endParaRPr lang="lt-LT" dirty="0"/>
                    </a:p>
                  </a:txBody>
                  <a:tcPr/>
                </a:tc>
                <a:tc>
                  <a:txBody>
                    <a:bodyPr/>
                    <a:lstStyle/>
                    <a:p>
                      <a:endParaRPr lang="lt-LT" sz="1800" b="1" kern="1200" dirty="0">
                        <a:solidFill>
                          <a:schemeClr val="lt1"/>
                        </a:solidFill>
                        <a:effectLst/>
                        <a:latin typeface="+mn-lt"/>
                        <a:ea typeface="+mn-ea"/>
                        <a:cs typeface="+mn-cs"/>
                      </a:endParaRPr>
                    </a:p>
                    <a:p>
                      <a:endParaRPr lang="lt-LT" sz="1800" b="1" kern="1200" dirty="0">
                        <a:solidFill>
                          <a:schemeClr val="lt1"/>
                        </a:solidFill>
                        <a:effectLst/>
                        <a:latin typeface="+mn-lt"/>
                        <a:ea typeface="+mn-ea"/>
                        <a:cs typeface="+mn-cs"/>
                      </a:endParaRPr>
                    </a:p>
                    <a:p>
                      <a:pPr algn="ctr"/>
                      <a:r>
                        <a:rPr lang="lt-LT" sz="1800" b="1" kern="1200" dirty="0">
                          <a:solidFill>
                            <a:schemeClr val="tx1"/>
                          </a:solidFill>
                          <a:effectLst/>
                          <a:latin typeface="+mn-lt"/>
                          <a:ea typeface="+mn-ea"/>
                          <a:cs typeface="+mn-cs"/>
                        </a:rPr>
                        <a:t>Kompensacija, kai žvejybos veikla nutraukiama visam laikui</a:t>
                      </a:r>
                    </a:p>
                    <a:p>
                      <a:pPr algn="ctr"/>
                      <a:r>
                        <a:rPr lang="lt-LT" sz="1800" b="1" kern="1200" dirty="0">
                          <a:solidFill>
                            <a:schemeClr val="tx1"/>
                          </a:solidFill>
                          <a:effectLst/>
                          <a:latin typeface="+mn-lt"/>
                          <a:ea typeface="+mn-ea"/>
                          <a:cs typeface="+mn-cs"/>
                        </a:rPr>
                        <a:t>Sąlygos (II)</a:t>
                      </a:r>
                      <a:endParaRPr lang="lt-LT" dirty="0">
                        <a:solidFill>
                          <a:schemeClr val="tx1"/>
                        </a:solidFill>
                      </a:endParaRPr>
                    </a:p>
                  </a:txBody>
                  <a:tcPr/>
                </a:tc>
                <a:extLst>
                  <a:ext uri="{0D108BD9-81ED-4DB2-BD59-A6C34878D82A}">
                    <a16:rowId xmlns:a16="http://schemas.microsoft.com/office/drawing/2014/main" xmlns="" val="1641306306"/>
                  </a:ext>
                </a:extLst>
              </a:tr>
              <a:tr h="370840">
                <a:tc>
                  <a:txBody>
                    <a:bodyPr/>
                    <a:lstStyle/>
                    <a:p>
                      <a:endParaRPr lang="lt-LT"/>
                    </a:p>
                  </a:txBody>
                  <a:tcPr/>
                </a:tc>
                <a:tc>
                  <a:txBody>
                    <a:bodyPr/>
                    <a:lstStyle/>
                    <a:p>
                      <a:endParaRPr lang="lt-LT" sz="1400" kern="1200" dirty="0">
                        <a:solidFill>
                          <a:schemeClr val="dk1"/>
                        </a:solidFill>
                        <a:effectLst/>
                        <a:latin typeface="+mn-lt"/>
                        <a:ea typeface="+mn-ea"/>
                        <a:cs typeface="+mn-cs"/>
                      </a:endParaRPr>
                    </a:p>
                    <a:p>
                      <a:r>
                        <a:rPr lang="lt-LT" sz="1400" kern="1200" dirty="0">
                          <a:solidFill>
                            <a:schemeClr val="dk1"/>
                          </a:solidFill>
                          <a:effectLst/>
                          <a:latin typeface="+mn-lt"/>
                          <a:ea typeface="+mn-ea"/>
                          <a:cs typeface="+mn-cs"/>
                        </a:rPr>
                        <a:t>(d) lygiavertis žvejybos pajėgumas visam laikui išbraukiamas iš Sąjungos žvejybos laivyno registro, žvejybos licencijos ir leidimai visam laikui panaikinami</a:t>
                      </a:r>
                    </a:p>
                    <a:p>
                      <a:endParaRPr lang="lt-LT" sz="1400" dirty="0"/>
                    </a:p>
                  </a:txBody>
                  <a:tcPr/>
                </a:tc>
                <a:extLst>
                  <a:ext uri="{0D108BD9-81ED-4DB2-BD59-A6C34878D82A}">
                    <a16:rowId xmlns:a16="http://schemas.microsoft.com/office/drawing/2014/main" xmlns="" val="3500003956"/>
                  </a:ext>
                </a:extLst>
              </a:tr>
              <a:tr h="370840">
                <a:tc>
                  <a:txBody>
                    <a:bodyPr/>
                    <a:lstStyle/>
                    <a:p>
                      <a:endParaRPr lang="lt-LT" dirty="0"/>
                    </a:p>
                  </a:txBody>
                  <a:tcPr/>
                </a:tc>
                <a:tc>
                  <a:txBody>
                    <a:bodyPr/>
                    <a:lstStyle/>
                    <a:p>
                      <a:r>
                        <a:rPr lang="lt-LT" sz="1400" kern="1200" dirty="0">
                          <a:solidFill>
                            <a:schemeClr val="dk1"/>
                          </a:solidFill>
                          <a:effectLst/>
                          <a:latin typeface="+mn-lt"/>
                          <a:ea typeface="+mn-ea"/>
                          <a:cs typeface="+mn-cs"/>
                        </a:rPr>
                        <a:t>(e) paramos gavėjui draudžiama registruoti bet kokį žvejybos laivą penkerius metus po paramos gavimo</a:t>
                      </a:r>
                    </a:p>
                    <a:p>
                      <a:endParaRPr lang="lt-LT" sz="1400" dirty="0"/>
                    </a:p>
                  </a:txBody>
                  <a:tcPr/>
                </a:tc>
                <a:extLst>
                  <a:ext uri="{0D108BD9-81ED-4DB2-BD59-A6C34878D82A}">
                    <a16:rowId xmlns:a16="http://schemas.microsoft.com/office/drawing/2014/main" xmlns="" val="3980859039"/>
                  </a:ext>
                </a:extLst>
              </a:tr>
            </a:tbl>
          </a:graphicData>
        </a:graphic>
      </p:graphicFrame>
      <p:sp>
        <p:nvSpPr>
          <p:cNvPr id="5" name="TextBox 4">
            <a:extLst>
              <a:ext uri="{FF2B5EF4-FFF2-40B4-BE49-F238E27FC236}">
                <a16:creationId xmlns:a16="http://schemas.microsoft.com/office/drawing/2014/main" xmlns="" id="{9AD671AB-14F5-4A22-AFD4-22AF65A2E5E3}"/>
              </a:ext>
            </a:extLst>
          </p:cNvPr>
          <p:cNvSpPr txBox="1"/>
          <p:nvPr/>
        </p:nvSpPr>
        <p:spPr>
          <a:xfrm>
            <a:off x="4932040" y="1484784"/>
            <a:ext cx="4355976" cy="646331"/>
          </a:xfrm>
          <a:prstGeom prst="rect">
            <a:avLst/>
          </a:prstGeom>
          <a:solidFill>
            <a:schemeClr val="bg1">
              <a:lumMod val="85000"/>
            </a:schemeClr>
          </a:solidFill>
        </p:spPr>
        <p:txBody>
          <a:bodyPr wrap="square" rtlCol="0">
            <a:spAutoFit/>
          </a:bodyPr>
          <a:lstStyle/>
          <a:p>
            <a:r>
              <a:rPr lang="lt-LT" sz="1200" dirty="0"/>
              <a:t>Su sąnaudomis nesusijęs finansavimas, kuris grindžiamas:</a:t>
            </a:r>
          </a:p>
          <a:p>
            <a:r>
              <a:rPr lang="lt-LT" sz="1200" dirty="0"/>
              <a:t>(a) sąlygų įvykdymu</a:t>
            </a:r>
          </a:p>
          <a:p>
            <a:r>
              <a:rPr lang="lt-LT" sz="1200" dirty="0"/>
              <a:t>(b) rezultatų pasiekimu</a:t>
            </a:r>
            <a:endParaRPr lang="lt-LT" sz="1200" dirty="0">
              <a:effectLst/>
            </a:endParaRPr>
          </a:p>
        </p:txBody>
      </p:sp>
      <p:pic>
        <p:nvPicPr>
          <p:cNvPr id="6" name="Graphic 5" descr="Checkmark">
            <a:extLst>
              <a:ext uri="{FF2B5EF4-FFF2-40B4-BE49-F238E27FC236}">
                <a16:creationId xmlns:a16="http://schemas.microsoft.com/office/drawing/2014/main" xmlns="" id="{C12E1A15-503E-4CF7-97EC-DD7DF44F034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858908" y="1238182"/>
            <a:ext cx="339352" cy="493204"/>
          </a:xfrm>
          <a:prstGeom prst="rect">
            <a:avLst/>
          </a:prstGeom>
        </p:spPr>
      </p:pic>
    </p:spTree>
    <p:extLst>
      <p:ext uri="{BB962C8B-B14F-4D97-AF65-F5344CB8AC3E}">
        <p14:creationId xmlns:p14="http://schemas.microsoft.com/office/powerpoint/2010/main" val="3332596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4485B-DF29-4C59-8B6F-7C37414D2D70}"/>
              </a:ext>
            </a:extLst>
          </p:cNvPr>
          <p:cNvSpPr>
            <a:spLocks noGrp="1"/>
          </p:cNvSpPr>
          <p:nvPr>
            <p:ph type="title"/>
          </p:nvPr>
        </p:nvSpPr>
        <p:spPr/>
        <p:txBody>
          <a:bodyPr/>
          <a:lstStyle/>
          <a:p>
            <a:r>
              <a:rPr lang="lt-LT" sz="2000" dirty="0"/>
              <a:t/>
            </a:r>
            <a:br>
              <a:rPr lang="lt-LT" sz="2000" dirty="0"/>
            </a:br>
            <a:r>
              <a:rPr lang="lt-LT" sz="2000" dirty="0"/>
              <a:t>2021-2027 m. EJRŽF</a:t>
            </a:r>
            <a:br>
              <a:rPr lang="lt-LT" sz="2000" dirty="0"/>
            </a:br>
            <a:r>
              <a:rPr lang="lt-LT" sz="2000" dirty="0"/>
              <a:t>1 prioritetas </a:t>
            </a:r>
            <a:br>
              <a:rPr lang="lt-LT" sz="2000" dirty="0"/>
            </a:br>
            <a:r>
              <a:rPr lang="lt-LT" sz="2000" dirty="0"/>
              <a:t>Darnios žuvininkystės skatinimas ir jūrų biologinių išteklių išsaugojimas</a:t>
            </a:r>
            <a:br>
              <a:rPr lang="lt-LT" sz="2000" dirty="0"/>
            </a:br>
            <a:r>
              <a:rPr lang="lt-LT" sz="2000" b="1" dirty="0"/>
              <a:t>Žvejybos ir žvejybos laivynų valdymas</a:t>
            </a:r>
            <a:r>
              <a:rPr lang="lt-LT" sz="2000" b="1" kern="1200" cap="small" dirty="0">
                <a:solidFill>
                  <a:schemeClr val="accent2">
                    <a:lumMod val="75000"/>
                  </a:schemeClr>
                </a:solidFill>
              </a:rPr>
              <a:t/>
            </a:r>
            <a:br>
              <a:rPr lang="lt-LT" sz="2000" b="1" kern="1200" cap="small" dirty="0">
                <a:solidFill>
                  <a:schemeClr val="accent2">
                    <a:lumMod val="75000"/>
                  </a:schemeClr>
                </a:solidFill>
              </a:rPr>
            </a:br>
            <a:endParaRPr lang="lt-LT" sz="2000" dirty="0"/>
          </a:p>
        </p:txBody>
      </p:sp>
      <p:graphicFrame>
        <p:nvGraphicFramePr>
          <p:cNvPr id="4" name="Content Placeholder 3">
            <a:extLst>
              <a:ext uri="{FF2B5EF4-FFF2-40B4-BE49-F238E27FC236}">
                <a16:creationId xmlns:a16="http://schemas.microsoft.com/office/drawing/2014/main" xmlns="" id="{71CB87FA-D2C0-42B8-9827-8056E963C88A}"/>
              </a:ext>
            </a:extLst>
          </p:cNvPr>
          <p:cNvGraphicFramePr>
            <a:graphicFrameLocks noGrp="1"/>
          </p:cNvGraphicFramePr>
          <p:nvPr>
            <p:ph idx="1"/>
            <p:extLst>
              <p:ext uri="{D42A27DB-BD31-4B8C-83A1-F6EECF244321}">
                <p14:modId xmlns:p14="http://schemas.microsoft.com/office/powerpoint/2010/main" val="2161554875"/>
              </p:ext>
            </p:extLst>
          </p:nvPr>
        </p:nvGraphicFramePr>
        <p:xfrm>
          <a:off x="395536" y="1628800"/>
          <a:ext cx="8229600" cy="3764280"/>
        </p:xfrm>
        <a:graphic>
          <a:graphicData uri="http://schemas.openxmlformats.org/drawingml/2006/table">
            <a:tbl>
              <a:tblPr firstRow="1" bandRow="1">
                <a:tableStyleId>{5C22544A-7EE6-4342-B048-85BDC9FD1C3A}</a:tableStyleId>
              </a:tblPr>
              <a:tblGrid>
                <a:gridCol w="216024">
                  <a:extLst>
                    <a:ext uri="{9D8B030D-6E8A-4147-A177-3AD203B41FA5}">
                      <a16:colId xmlns:a16="http://schemas.microsoft.com/office/drawing/2014/main" xmlns="" val="202437502"/>
                    </a:ext>
                  </a:extLst>
                </a:gridCol>
                <a:gridCol w="8013576">
                  <a:extLst>
                    <a:ext uri="{9D8B030D-6E8A-4147-A177-3AD203B41FA5}">
                      <a16:colId xmlns:a16="http://schemas.microsoft.com/office/drawing/2014/main" xmlns="" val="1029652237"/>
                    </a:ext>
                  </a:extLst>
                </a:gridCol>
              </a:tblGrid>
              <a:tr h="370840">
                <a:tc>
                  <a:txBody>
                    <a:bodyPr/>
                    <a:lstStyle/>
                    <a:p>
                      <a:endParaRPr lang="lt-LT" dirty="0"/>
                    </a:p>
                  </a:txBody>
                  <a:tcPr/>
                </a:tc>
                <a:tc>
                  <a:txBody>
                    <a:bodyPr/>
                    <a:lstStyle/>
                    <a:p>
                      <a:pPr algn="ctr"/>
                      <a:r>
                        <a:rPr lang="lt-LT" sz="1800" b="1" kern="1200" dirty="0">
                          <a:solidFill>
                            <a:schemeClr val="tx1"/>
                          </a:solidFill>
                          <a:effectLst/>
                          <a:latin typeface="+mn-lt"/>
                          <a:ea typeface="+mn-ea"/>
                          <a:cs typeface="+mn-cs"/>
                        </a:rPr>
                        <a:t>Kompensacija, kai žvejybos veikla nutraukiama visam laikui</a:t>
                      </a:r>
                    </a:p>
                  </a:txBody>
                  <a:tcPr/>
                </a:tc>
                <a:extLst>
                  <a:ext uri="{0D108BD9-81ED-4DB2-BD59-A6C34878D82A}">
                    <a16:rowId xmlns:a16="http://schemas.microsoft.com/office/drawing/2014/main" xmlns="" val="1641306306"/>
                  </a:ext>
                </a:extLst>
              </a:tr>
              <a:tr h="370840">
                <a:tc>
                  <a:txBody>
                    <a:bodyPr/>
                    <a:lstStyle/>
                    <a:p>
                      <a:endParaRPr lang="lt-LT"/>
                    </a:p>
                  </a:txBody>
                  <a:tcPr/>
                </a:tc>
                <a:tc>
                  <a:txBody>
                    <a:bodyPr/>
                    <a:lstStyle/>
                    <a:p>
                      <a:endParaRPr lang="lt-LT" sz="1800" kern="1200" dirty="0">
                        <a:solidFill>
                          <a:schemeClr val="dk1"/>
                        </a:solidFill>
                        <a:effectLst/>
                        <a:latin typeface="+mn-lt"/>
                        <a:ea typeface="+mn-ea"/>
                        <a:cs typeface="+mn-cs"/>
                      </a:endParaRPr>
                    </a:p>
                    <a:p>
                      <a:r>
                        <a:rPr lang="lt-LT" sz="1800" b="1" dirty="0"/>
                        <a:t>Su sąnaudomis nesusijęs finansavimas grindžiamas:</a:t>
                      </a:r>
                    </a:p>
                  </a:txBody>
                  <a:tcPr/>
                </a:tc>
                <a:extLst>
                  <a:ext uri="{0D108BD9-81ED-4DB2-BD59-A6C34878D82A}">
                    <a16:rowId xmlns:a16="http://schemas.microsoft.com/office/drawing/2014/main" xmlns="" val="3500003956"/>
                  </a:ext>
                </a:extLst>
              </a:tr>
              <a:tr h="370840">
                <a:tc>
                  <a:txBody>
                    <a:bodyPr/>
                    <a:lstStyle/>
                    <a:p>
                      <a:endParaRPr lang="lt-L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dirty="0"/>
                        <a:t>(a) sąlygų įvykdymu</a:t>
                      </a:r>
                    </a:p>
                  </a:txBody>
                  <a:tcPr/>
                </a:tc>
                <a:extLst>
                  <a:ext uri="{0D108BD9-81ED-4DB2-BD59-A6C34878D82A}">
                    <a16:rowId xmlns:a16="http://schemas.microsoft.com/office/drawing/2014/main" xmlns="" val="3980859039"/>
                  </a:ext>
                </a:extLst>
              </a:tr>
              <a:tr h="370840">
                <a:tc>
                  <a:txBody>
                    <a:bodyPr/>
                    <a:lstStyle/>
                    <a:p>
                      <a:endParaRPr lang="lt-LT"/>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dirty="0"/>
                        <a:t>(b) rezultatų pasiekimu</a:t>
                      </a:r>
                    </a:p>
                  </a:txBody>
                  <a:tcPr/>
                </a:tc>
                <a:extLst>
                  <a:ext uri="{0D108BD9-81ED-4DB2-BD59-A6C34878D82A}">
                    <a16:rowId xmlns:a16="http://schemas.microsoft.com/office/drawing/2014/main" xmlns="" val="3786716880"/>
                  </a:ext>
                </a:extLst>
              </a:tr>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i="1" kern="1200" dirty="0">
                          <a:solidFill>
                            <a:srgbClr val="00B050"/>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lt-LT" sz="1800" i="1" kern="1200" dirty="0">
                          <a:solidFill>
                            <a:srgbClr val="00B050"/>
                          </a:solidFill>
                          <a:effectLst/>
                          <a:latin typeface="+mn-lt"/>
                          <a:ea typeface="+mn-ea"/>
                          <a:cs typeface="+mn-cs"/>
                        </a:rPr>
                        <a:t>    Tai reiškia, kad parama bus skiriama tik pagal pasiektus rezultatus ir su jais siejama. </a:t>
                      </a:r>
                      <a:r>
                        <a:rPr lang="lt-LT" sz="1800" i="1" u="sng" kern="1200" dirty="0">
                          <a:solidFill>
                            <a:srgbClr val="00B050"/>
                          </a:solidFill>
                          <a:effectLst/>
                          <a:latin typeface="+mn-lt"/>
                          <a:ea typeface="+mn-ea"/>
                          <a:cs typeface="+mn-cs"/>
                        </a:rPr>
                        <a:t>Komisija atlygins valstybėms narėms su žvejybos veiklos nutraukimu visam laikui susijusias išlaidas remdamasi ne realiosiomis išlaidomis, o sąlygų laikymusi ir rezultatų pasiekimu (struktūriniu laivyno pritaikymu išsaugojimo tikslams). </a:t>
                      </a:r>
                      <a:r>
                        <a:rPr lang="lt-LT" sz="1800" i="1" kern="1200" dirty="0">
                          <a:solidFill>
                            <a:srgbClr val="00B050"/>
                          </a:solidFill>
                          <a:effectLst/>
                          <a:latin typeface="+mn-lt"/>
                          <a:ea typeface="+mn-ea"/>
                          <a:cs typeface="+mn-cs"/>
                        </a:rPr>
                        <a:t>Šiuo tikslu Komisija deleguotuoju aktu nustatys tokias sąlygas, kad jos turėtų būti susietos su BŽP išsaugojimo tikslų įgyvendinimu.</a:t>
                      </a:r>
                    </a:p>
                  </a:txBody>
                  <a:tcPr/>
                </a:tc>
                <a:tc hMerge="1">
                  <a:txBody>
                    <a:bodyPr/>
                    <a:lstStyle/>
                    <a:p>
                      <a:endParaRPr lang="lt-LT" dirty="0"/>
                    </a:p>
                  </a:txBody>
                  <a:tcPr/>
                </a:tc>
                <a:extLst>
                  <a:ext uri="{0D108BD9-81ED-4DB2-BD59-A6C34878D82A}">
                    <a16:rowId xmlns:a16="http://schemas.microsoft.com/office/drawing/2014/main" xmlns="" val="1114694530"/>
                  </a:ext>
                </a:extLst>
              </a:tr>
            </a:tbl>
          </a:graphicData>
        </a:graphic>
      </p:graphicFrame>
      <p:pic>
        <p:nvPicPr>
          <p:cNvPr id="7" name="Graphic 6" descr="Checkmark">
            <a:extLst>
              <a:ext uri="{FF2B5EF4-FFF2-40B4-BE49-F238E27FC236}">
                <a16:creationId xmlns:a16="http://schemas.microsoft.com/office/drawing/2014/main" xmlns="" id="{2ED73E1A-071A-43E1-8EB8-747AF90A23C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18864" y="3486991"/>
            <a:ext cx="339352" cy="452844"/>
          </a:xfrm>
          <a:prstGeom prst="rect">
            <a:avLst/>
          </a:prstGeom>
        </p:spPr>
      </p:pic>
    </p:spTree>
    <p:extLst>
      <p:ext uri="{BB962C8B-B14F-4D97-AF65-F5344CB8AC3E}">
        <p14:creationId xmlns:p14="http://schemas.microsoft.com/office/powerpoint/2010/main" val="881000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59C400-0282-4403-A20A-D50D3F406008}"/>
              </a:ext>
            </a:extLst>
          </p:cNvPr>
          <p:cNvSpPr>
            <a:spLocks noGrp="1"/>
          </p:cNvSpPr>
          <p:nvPr>
            <p:ph type="title"/>
          </p:nvPr>
        </p:nvSpPr>
        <p:spPr/>
        <p:txBody>
          <a:bodyPr/>
          <a:lstStyle/>
          <a:p>
            <a:r>
              <a:rPr lang="lt-LT" sz="2000" dirty="0"/>
              <a:t>2021-2027 m. EJRŽF</a:t>
            </a:r>
            <a:br>
              <a:rPr lang="lt-LT" sz="2000" dirty="0"/>
            </a:br>
            <a:r>
              <a:rPr lang="lt-LT" sz="2000" dirty="0"/>
              <a:t>1 prioritetas </a:t>
            </a:r>
            <a:br>
              <a:rPr lang="lt-LT" sz="2000" dirty="0"/>
            </a:br>
            <a:r>
              <a:rPr lang="lt-LT" sz="2000" dirty="0"/>
              <a:t>Darnios žuvininkystės skatinimas ir jūrų biologinių išteklių išsaugojimas</a:t>
            </a:r>
          </a:p>
        </p:txBody>
      </p:sp>
      <p:graphicFrame>
        <p:nvGraphicFramePr>
          <p:cNvPr id="4" name="Content Placeholder 3">
            <a:extLst>
              <a:ext uri="{FF2B5EF4-FFF2-40B4-BE49-F238E27FC236}">
                <a16:creationId xmlns:a16="http://schemas.microsoft.com/office/drawing/2014/main" xmlns="" id="{C46CD3ED-BEBA-4F8D-A4E6-F3174BD6FECC}"/>
              </a:ext>
            </a:extLst>
          </p:cNvPr>
          <p:cNvGraphicFramePr>
            <a:graphicFrameLocks noGrp="1"/>
          </p:cNvGraphicFramePr>
          <p:nvPr>
            <p:ph idx="1"/>
            <p:extLst>
              <p:ext uri="{D42A27DB-BD31-4B8C-83A1-F6EECF244321}">
                <p14:modId xmlns:p14="http://schemas.microsoft.com/office/powerpoint/2010/main" val="1257880510"/>
              </p:ext>
            </p:extLst>
          </p:nvPr>
        </p:nvGraphicFramePr>
        <p:xfrm>
          <a:off x="539552" y="1412776"/>
          <a:ext cx="8147248" cy="4272280"/>
        </p:xfrm>
        <a:graphic>
          <a:graphicData uri="http://schemas.openxmlformats.org/drawingml/2006/table">
            <a:tbl>
              <a:tblPr firstRow="1" bandRow="1">
                <a:tableStyleId>{327F97BB-C833-4FB7-BDE5-3F7075034690}</a:tableStyleId>
              </a:tblPr>
              <a:tblGrid>
                <a:gridCol w="576064">
                  <a:extLst>
                    <a:ext uri="{9D8B030D-6E8A-4147-A177-3AD203B41FA5}">
                      <a16:colId xmlns:a16="http://schemas.microsoft.com/office/drawing/2014/main" xmlns="" val="3036574740"/>
                    </a:ext>
                  </a:extLst>
                </a:gridCol>
                <a:gridCol w="7571184">
                  <a:extLst>
                    <a:ext uri="{9D8B030D-6E8A-4147-A177-3AD203B41FA5}">
                      <a16:colId xmlns:a16="http://schemas.microsoft.com/office/drawing/2014/main" xmlns="" val="3369089134"/>
                    </a:ext>
                  </a:extLst>
                </a:gridCol>
              </a:tblGrid>
              <a:tr h="288032">
                <a:tc>
                  <a:txBody>
                    <a:bodyPr/>
                    <a:lstStyle/>
                    <a:p>
                      <a:endParaRPr lang="lt-LT" sz="1400" dirty="0">
                        <a:solidFill>
                          <a:schemeClr val="accent2">
                            <a:lumMod val="7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600" b="1" i="1" kern="1200" dirty="0">
                          <a:solidFill>
                            <a:schemeClr val="accent2">
                              <a:lumMod val="75000"/>
                            </a:schemeClr>
                          </a:solidFill>
                          <a:effectLst/>
                          <a:latin typeface="+mn-lt"/>
                          <a:ea typeface="+mn-ea"/>
                          <a:cs typeface="+mn-cs"/>
                        </a:rPr>
                        <a:t>Neeilinis žvejybos veiklos nutraukimas</a:t>
                      </a:r>
                    </a:p>
                  </a:txBody>
                  <a:tcPr/>
                </a:tc>
                <a:extLst>
                  <a:ext uri="{0D108BD9-81ED-4DB2-BD59-A6C34878D82A}">
                    <a16:rowId xmlns:a16="http://schemas.microsoft.com/office/drawing/2014/main" xmlns="" val="1953648206"/>
                  </a:ext>
                </a:extLst>
              </a:tr>
              <a:tr h="370840">
                <a:tc>
                  <a:txBody>
                    <a:bodyPr/>
                    <a:lstStyle/>
                    <a:p>
                      <a:endParaRPr lang="lt-LT" sz="1400">
                        <a:solidFill>
                          <a:schemeClr val="accent2">
                            <a:lumMod val="75000"/>
                          </a:schemeClr>
                        </a:solidFill>
                      </a:endParaRPr>
                    </a:p>
                  </a:txBody>
                  <a:tcPr/>
                </a:tc>
                <a:tc>
                  <a:txBody>
                    <a:bodyPr/>
                    <a:lstStyle/>
                    <a:p>
                      <a:r>
                        <a:rPr lang="lt-LT" sz="1400" b="1" i="1" kern="1200" dirty="0">
                          <a:solidFill>
                            <a:schemeClr val="accent2">
                              <a:lumMod val="75000"/>
                            </a:schemeClr>
                          </a:solidFill>
                          <a:effectLst/>
                          <a:latin typeface="+mn-lt"/>
                          <a:ea typeface="+mn-ea"/>
                          <a:cs typeface="+mn-cs"/>
                        </a:rPr>
                        <a:t>Gali būti remiama kompensacija už neeilinį žvejybos veiklos nutraukimą dėl:</a:t>
                      </a:r>
                      <a:endParaRPr lang="lt-LT" sz="1400" b="1" i="1" dirty="0">
                        <a:solidFill>
                          <a:schemeClr val="accent2">
                            <a:lumMod val="75000"/>
                          </a:schemeClr>
                        </a:solidFill>
                      </a:endParaRPr>
                    </a:p>
                  </a:txBody>
                  <a:tcPr/>
                </a:tc>
                <a:extLst>
                  <a:ext uri="{0D108BD9-81ED-4DB2-BD59-A6C34878D82A}">
                    <a16:rowId xmlns:a16="http://schemas.microsoft.com/office/drawing/2014/main" xmlns="" val="1620427162"/>
                  </a:ext>
                </a:extLst>
              </a:tr>
              <a:tr h="370840">
                <a:tc>
                  <a:txBody>
                    <a:bodyPr/>
                    <a:lstStyle/>
                    <a:p>
                      <a:r>
                        <a:rPr lang="lt-LT" sz="1400" dirty="0">
                          <a:solidFill>
                            <a:schemeClr val="accent2">
                              <a:lumMod val="75000"/>
                            </a:schemeClr>
                          </a:solidFill>
                        </a:rPr>
                        <a:t>(a)</a:t>
                      </a:r>
                    </a:p>
                  </a:txBody>
                  <a:tcPr/>
                </a:tc>
                <a:tc>
                  <a:txBody>
                    <a:bodyPr/>
                    <a:lstStyle/>
                    <a:p>
                      <a:r>
                        <a:rPr lang="lt-LT" sz="1400" kern="1200" dirty="0">
                          <a:solidFill>
                            <a:schemeClr val="accent2">
                              <a:lumMod val="75000"/>
                            </a:schemeClr>
                          </a:solidFill>
                          <a:effectLst/>
                          <a:latin typeface="+mn-lt"/>
                          <a:ea typeface="+mn-ea"/>
                          <a:cs typeface="+mn-cs"/>
                        </a:rPr>
                        <a:t>išsaugojimo priemonių, nurodytų R. (ES) Nr. 1380/2013 7 straipsnio 1 dalies a, b, c ir j punktuose, arba lygiaverčių regioninių žvejybos valdymo organizacijų priimtų išsaugojimo priemonių, jie jos taikomos Sąjungai</a:t>
                      </a:r>
                    </a:p>
                    <a:p>
                      <a:endParaRPr lang="lt-LT" sz="1400" kern="1200" dirty="0">
                        <a:solidFill>
                          <a:schemeClr val="accent2">
                            <a:lumMod val="75000"/>
                          </a:schemeClr>
                        </a:solidFill>
                        <a:effectLst/>
                        <a:latin typeface="+mn-lt"/>
                        <a:ea typeface="+mn-ea"/>
                        <a:cs typeface="+mn-cs"/>
                      </a:endParaRPr>
                    </a:p>
                    <a:p>
                      <a:endParaRPr lang="lt-LT" sz="1400" kern="1200" dirty="0">
                        <a:solidFill>
                          <a:schemeClr val="accent2">
                            <a:lumMod val="75000"/>
                          </a:schemeClr>
                        </a:solidFill>
                        <a:effectLst/>
                        <a:latin typeface="+mn-lt"/>
                        <a:ea typeface="+mn-ea"/>
                        <a:cs typeface="+mn-cs"/>
                      </a:endParaRPr>
                    </a:p>
                    <a:p>
                      <a:endParaRPr lang="lt-LT" sz="1400" kern="1200" dirty="0">
                        <a:solidFill>
                          <a:schemeClr val="accent2">
                            <a:lumMod val="75000"/>
                          </a:schemeClr>
                        </a:solidFill>
                        <a:effectLst/>
                        <a:latin typeface="+mn-lt"/>
                        <a:ea typeface="+mn-ea"/>
                        <a:cs typeface="+mn-cs"/>
                      </a:endParaRPr>
                    </a:p>
                    <a:p>
                      <a:endParaRPr lang="lt-LT" sz="1400" kern="1200" dirty="0">
                        <a:solidFill>
                          <a:schemeClr val="accent2">
                            <a:lumMod val="75000"/>
                          </a:schemeClr>
                        </a:solidFill>
                        <a:effectLst/>
                        <a:latin typeface="+mn-lt"/>
                        <a:ea typeface="+mn-ea"/>
                        <a:cs typeface="+mn-cs"/>
                      </a:endParaRPr>
                    </a:p>
                    <a:p>
                      <a:endParaRPr lang="lt-LT" sz="1400" kern="1200" dirty="0">
                        <a:solidFill>
                          <a:schemeClr val="accent2">
                            <a:lumMod val="75000"/>
                          </a:schemeClr>
                        </a:solidFill>
                        <a:effectLst/>
                        <a:latin typeface="+mn-lt"/>
                        <a:ea typeface="+mn-ea"/>
                        <a:cs typeface="+mn-cs"/>
                      </a:endParaRPr>
                    </a:p>
                  </a:txBody>
                  <a:tcPr/>
                </a:tc>
                <a:extLst>
                  <a:ext uri="{0D108BD9-81ED-4DB2-BD59-A6C34878D82A}">
                    <a16:rowId xmlns:a16="http://schemas.microsoft.com/office/drawing/2014/main" xmlns="" val="4020377580"/>
                  </a:ext>
                </a:extLst>
              </a:tr>
              <a:tr h="370840">
                <a:tc>
                  <a:txBody>
                    <a:bodyPr/>
                    <a:lstStyle/>
                    <a:p>
                      <a:r>
                        <a:rPr lang="lt-LT" sz="1400" dirty="0">
                          <a:solidFill>
                            <a:schemeClr val="accent2">
                              <a:lumMod val="75000"/>
                            </a:schemeClr>
                          </a:solidFill>
                        </a:rPr>
                        <a:t>(b)</a:t>
                      </a:r>
                    </a:p>
                  </a:txBody>
                  <a:tcPr/>
                </a:tc>
                <a:tc>
                  <a:txBody>
                    <a:bodyPr/>
                    <a:lstStyle/>
                    <a:p>
                      <a:r>
                        <a:rPr lang="lt-LT" sz="1400" kern="1200" dirty="0">
                          <a:solidFill>
                            <a:schemeClr val="accent2">
                              <a:lumMod val="75000"/>
                            </a:schemeClr>
                          </a:solidFill>
                          <a:effectLst/>
                          <a:latin typeface="+mn-lt"/>
                          <a:ea typeface="+mn-ea"/>
                          <a:cs typeface="+mn-cs"/>
                        </a:rPr>
                        <a:t>Komisijos priemonių, taikomų, kai kyla didelė grėsmė jūrų biologiniams ištekliams, kai nurodyta Reglamento (ES) Nr. 1380/2013 12 straipsnyje</a:t>
                      </a:r>
                      <a:endParaRPr lang="lt-LT" sz="1400" dirty="0">
                        <a:solidFill>
                          <a:schemeClr val="accent2">
                            <a:lumMod val="75000"/>
                          </a:schemeClr>
                        </a:solidFill>
                      </a:endParaRPr>
                    </a:p>
                  </a:txBody>
                  <a:tcPr/>
                </a:tc>
                <a:extLst>
                  <a:ext uri="{0D108BD9-81ED-4DB2-BD59-A6C34878D82A}">
                    <a16:rowId xmlns:a16="http://schemas.microsoft.com/office/drawing/2014/main" xmlns="" val="460350772"/>
                  </a:ext>
                </a:extLst>
              </a:tr>
              <a:tr h="370840">
                <a:tc>
                  <a:txBody>
                    <a:bodyPr/>
                    <a:lstStyle/>
                    <a:p>
                      <a:r>
                        <a:rPr lang="lt-LT" sz="1400" dirty="0">
                          <a:solidFill>
                            <a:schemeClr val="accent2">
                              <a:lumMod val="75000"/>
                            </a:schemeClr>
                          </a:solidFill>
                        </a:rPr>
                        <a:t>(c)</a:t>
                      </a:r>
                    </a:p>
                  </a:txBody>
                  <a:tcPr/>
                </a:tc>
                <a:tc>
                  <a:txBody>
                    <a:bodyPr/>
                    <a:lstStyle/>
                    <a:p>
                      <a:r>
                        <a:rPr lang="lt-LT" sz="1400" kern="1200" dirty="0">
                          <a:solidFill>
                            <a:schemeClr val="accent2">
                              <a:lumMod val="75000"/>
                            </a:schemeClr>
                          </a:solidFill>
                          <a:effectLst/>
                          <a:latin typeface="+mn-lt"/>
                          <a:ea typeface="+mn-ea"/>
                          <a:cs typeface="+mn-cs"/>
                        </a:rPr>
                        <a:t>nenugalimos jėgos aplinkybių sąlygotos tausios žvejybos partnerystės susitarimo arba jo protokolo taikymo pertraukos; arba</a:t>
                      </a:r>
                    </a:p>
                    <a:p>
                      <a:endParaRPr lang="lt-LT" sz="1400" dirty="0">
                        <a:solidFill>
                          <a:schemeClr val="accent2">
                            <a:lumMod val="75000"/>
                          </a:schemeClr>
                        </a:solidFill>
                      </a:endParaRPr>
                    </a:p>
                  </a:txBody>
                  <a:tcPr/>
                </a:tc>
                <a:extLst>
                  <a:ext uri="{0D108BD9-81ED-4DB2-BD59-A6C34878D82A}">
                    <a16:rowId xmlns:a16="http://schemas.microsoft.com/office/drawing/2014/main" xmlns="" val="1285654774"/>
                  </a:ext>
                </a:extLst>
              </a:tr>
              <a:tr h="370840">
                <a:tc>
                  <a:txBody>
                    <a:bodyPr/>
                    <a:lstStyle/>
                    <a:p>
                      <a:r>
                        <a:rPr lang="lt-LT" sz="1400" dirty="0">
                          <a:solidFill>
                            <a:schemeClr val="accent2">
                              <a:lumMod val="75000"/>
                            </a:schemeClr>
                          </a:solidFill>
                        </a:rPr>
                        <a:t>(d)</a:t>
                      </a:r>
                    </a:p>
                  </a:txBody>
                  <a:tcPr/>
                </a:tc>
                <a:tc>
                  <a:txBody>
                    <a:bodyPr/>
                    <a:lstStyle/>
                    <a:p>
                      <a:r>
                        <a:rPr lang="lt-LT" sz="1400" kern="1200" dirty="0">
                          <a:solidFill>
                            <a:schemeClr val="accent2">
                              <a:lumMod val="75000"/>
                            </a:schemeClr>
                          </a:solidFill>
                          <a:effectLst/>
                          <a:latin typeface="+mn-lt"/>
                          <a:ea typeface="+mn-ea"/>
                          <a:cs typeface="+mn-cs"/>
                        </a:rPr>
                        <a:t>gaivalinių nelaimių ar ekologinių įvykių, kuriuos oficialiai pripažino atitinkamos valstybės narės kompetentingos institucijos</a:t>
                      </a:r>
                      <a:endParaRPr lang="lt-LT" sz="1400" dirty="0">
                        <a:solidFill>
                          <a:schemeClr val="accent2">
                            <a:lumMod val="75000"/>
                          </a:schemeClr>
                        </a:solidFill>
                      </a:endParaRPr>
                    </a:p>
                  </a:txBody>
                  <a:tcPr/>
                </a:tc>
                <a:extLst>
                  <a:ext uri="{0D108BD9-81ED-4DB2-BD59-A6C34878D82A}">
                    <a16:rowId xmlns:a16="http://schemas.microsoft.com/office/drawing/2014/main" xmlns="" val="1553276747"/>
                  </a:ext>
                </a:extLst>
              </a:tr>
            </a:tbl>
          </a:graphicData>
        </a:graphic>
      </p:graphicFrame>
      <p:sp>
        <p:nvSpPr>
          <p:cNvPr id="6" name="TextBox 5">
            <a:extLst>
              <a:ext uri="{FF2B5EF4-FFF2-40B4-BE49-F238E27FC236}">
                <a16:creationId xmlns:a16="http://schemas.microsoft.com/office/drawing/2014/main" xmlns="" id="{0BD3A816-E19C-47C6-9D18-45AB4CAAEFF7}"/>
              </a:ext>
            </a:extLst>
          </p:cNvPr>
          <p:cNvSpPr txBox="1"/>
          <p:nvPr/>
        </p:nvSpPr>
        <p:spPr>
          <a:xfrm>
            <a:off x="1695850" y="2871770"/>
            <a:ext cx="7416824" cy="1015663"/>
          </a:xfrm>
          <a:prstGeom prst="rect">
            <a:avLst/>
          </a:prstGeom>
          <a:solidFill>
            <a:schemeClr val="bg1">
              <a:lumMod val="85000"/>
            </a:schemeClr>
          </a:solidFill>
        </p:spPr>
        <p:txBody>
          <a:bodyPr wrap="square" rtlCol="0">
            <a:spAutoFit/>
          </a:bodyPr>
          <a:lstStyle/>
          <a:p>
            <a:r>
              <a:rPr lang="lt-LT" sz="1200" i="1" dirty="0">
                <a:solidFill>
                  <a:schemeClr val="accent2">
                    <a:lumMod val="75000"/>
                  </a:schemeClr>
                </a:solidFill>
              </a:rPr>
              <a:t>R. (ES) Nr. 1380/2013 7 straipsnio 1 d.</a:t>
            </a:r>
            <a:endParaRPr lang="lt-LT" sz="1200" i="1" dirty="0"/>
          </a:p>
          <a:p>
            <a:r>
              <a:rPr lang="lt-LT" sz="1200" i="1" dirty="0"/>
              <a:t>daugiamečiai planai (a); išteklių išsaugojimo ir tausaus naudojimo tikslų nustatymas ir susijusios priemonės, kuriomis siekiama kuo labiau sumažinti žvejybos poveikį jūrų aplinkai (b); žvejybos laivų žvejybos pajėgumų pritaikymo prie turimų žvejybos galimybių priemonės (c); priemonės, kurios yra būtinos, siekiant laikytis įsipareigojimų pagal Sąjungos aplinkosaugos srities teisės aktus (j)</a:t>
            </a:r>
          </a:p>
        </p:txBody>
      </p:sp>
      <p:pic>
        <p:nvPicPr>
          <p:cNvPr id="9" name="Graphic 8" descr="Checkmark">
            <a:extLst>
              <a:ext uri="{FF2B5EF4-FFF2-40B4-BE49-F238E27FC236}">
                <a16:creationId xmlns:a16="http://schemas.microsoft.com/office/drawing/2014/main" xmlns="" id="{845EF11B-EBDB-43C0-993C-6B1838A849A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443500" y="2713145"/>
            <a:ext cx="339352" cy="382650"/>
          </a:xfrm>
          <a:prstGeom prst="rect">
            <a:avLst/>
          </a:prstGeom>
        </p:spPr>
      </p:pic>
      <p:sp>
        <p:nvSpPr>
          <p:cNvPr id="10" name="TextBox 9">
            <a:extLst>
              <a:ext uri="{FF2B5EF4-FFF2-40B4-BE49-F238E27FC236}">
                <a16:creationId xmlns:a16="http://schemas.microsoft.com/office/drawing/2014/main" xmlns="" id="{4ECE2507-3100-4A2A-9776-1E577CFDB183}"/>
              </a:ext>
            </a:extLst>
          </p:cNvPr>
          <p:cNvSpPr txBox="1"/>
          <p:nvPr/>
        </p:nvSpPr>
        <p:spPr>
          <a:xfrm>
            <a:off x="3491880" y="5475871"/>
            <a:ext cx="5497704" cy="738664"/>
          </a:xfrm>
          <a:prstGeom prst="rect">
            <a:avLst/>
          </a:prstGeom>
          <a:solidFill>
            <a:srgbClr val="DAEFC3"/>
          </a:solidFill>
        </p:spPr>
        <p:txBody>
          <a:bodyPr wrap="square" rtlCol="0">
            <a:spAutoFit/>
          </a:bodyPr>
          <a:lstStyle/>
          <a:p>
            <a:pPr lvl="0"/>
            <a:r>
              <a:rPr lang="lt-LT" b="1" dirty="0">
                <a:solidFill>
                  <a:srgbClr val="C00000"/>
                </a:solidFill>
              </a:rPr>
              <a:t>(!)</a:t>
            </a:r>
            <a:r>
              <a:rPr lang="lt-LT" dirty="0">
                <a:solidFill>
                  <a:srgbClr val="C00000"/>
                </a:solidFill>
              </a:rPr>
              <a:t> </a:t>
            </a:r>
            <a:r>
              <a:rPr lang="lt-LT" sz="1200" b="1" u="sng" dirty="0">
                <a:solidFill>
                  <a:srgbClr val="C00000"/>
                </a:solidFill>
              </a:rPr>
              <a:t>LT pozicija</a:t>
            </a:r>
            <a:r>
              <a:rPr lang="lt-LT" sz="1200" dirty="0">
                <a:solidFill>
                  <a:srgbClr val="C00000"/>
                </a:solidFill>
              </a:rPr>
              <a:t>: turi būti numatyta, kad kompensuoti laikiną žvejybos nutraukimą galima būtų atsižvelgiant ir į nacionalinius teisės aktus dėl žvejybos stabdymo</a:t>
            </a:r>
          </a:p>
        </p:txBody>
      </p:sp>
      <p:sp>
        <p:nvSpPr>
          <p:cNvPr id="11" name="TextBox 10">
            <a:extLst>
              <a:ext uri="{FF2B5EF4-FFF2-40B4-BE49-F238E27FC236}">
                <a16:creationId xmlns:a16="http://schemas.microsoft.com/office/drawing/2014/main" xmlns="" id="{A02CD19A-72FB-4B6B-941F-2A6EAC7EC71E}"/>
              </a:ext>
            </a:extLst>
          </p:cNvPr>
          <p:cNvSpPr txBox="1"/>
          <p:nvPr/>
        </p:nvSpPr>
        <p:spPr>
          <a:xfrm>
            <a:off x="4015999" y="4725144"/>
            <a:ext cx="5128001" cy="369332"/>
          </a:xfrm>
          <a:prstGeom prst="rect">
            <a:avLst/>
          </a:prstGeom>
          <a:solidFill>
            <a:srgbClr val="DAEFC3"/>
          </a:solidFill>
        </p:spPr>
        <p:txBody>
          <a:bodyPr wrap="square" rtlCol="0">
            <a:spAutoFit/>
          </a:bodyPr>
          <a:lstStyle/>
          <a:p>
            <a:pPr lvl="0"/>
            <a:r>
              <a:rPr lang="lt-LT" b="1" dirty="0">
                <a:solidFill>
                  <a:srgbClr val="C00000"/>
                </a:solidFill>
              </a:rPr>
              <a:t>(!)</a:t>
            </a:r>
            <a:r>
              <a:rPr lang="lt-LT" dirty="0">
                <a:solidFill>
                  <a:srgbClr val="C00000"/>
                </a:solidFill>
              </a:rPr>
              <a:t> </a:t>
            </a:r>
            <a:r>
              <a:rPr lang="lt-LT" sz="1200" b="1" u="sng" dirty="0">
                <a:solidFill>
                  <a:srgbClr val="C00000"/>
                </a:solidFill>
              </a:rPr>
              <a:t>LT pozicija</a:t>
            </a:r>
            <a:r>
              <a:rPr lang="lt-LT" sz="1200" dirty="0">
                <a:solidFill>
                  <a:srgbClr val="C00000"/>
                </a:solidFill>
              </a:rPr>
              <a:t>: įtraukti taip pat susitarimo arba protokolo neatnaujinimą </a:t>
            </a:r>
          </a:p>
        </p:txBody>
      </p:sp>
    </p:spTree>
    <p:extLst>
      <p:ext uri="{BB962C8B-B14F-4D97-AF65-F5344CB8AC3E}">
        <p14:creationId xmlns:p14="http://schemas.microsoft.com/office/powerpoint/2010/main" val="1277429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59C400-0282-4403-A20A-D50D3F406008}"/>
              </a:ext>
            </a:extLst>
          </p:cNvPr>
          <p:cNvSpPr>
            <a:spLocks noGrp="1"/>
          </p:cNvSpPr>
          <p:nvPr>
            <p:ph type="title"/>
          </p:nvPr>
        </p:nvSpPr>
        <p:spPr/>
        <p:txBody>
          <a:bodyPr/>
          <a:lstStyle/>
          <a:p>
            <a:r>
              <a:rPr lang="lt-LT" sz="2000" dirty="0"/>
              <a:t>2021-2027 m. EJRŽF</a:t>
            </a:r>
            <a:br>
              <a:rPr lang="lt-LT" sz="2000" dirty="0"/>
            </a:br>
            <a:r>
              <a:rPr lang="lt-LT" sz="2000" dirty="0"/>
              <a:t>1 prioritetas </a:t>
            </a:r>
            <a:br>
              <a:rPr lang="lt-LT" sz="2000" dirty="0"/>
            </a:br>
            <a:r>
              <a:rPr lang="lt-LT" sz="2000" dirty="0"/>
              <a:t>Darnios žuvininkystės skatinimas ir jūrų biologinių išteklių išsaugojimas</a:t>
            </a:r>
          </a:p>
        </p:txBody>
      </p:sp>
      <p:graphicFrame>
        <p:nvGraphicFramePr>
          <p:cNvPr id="4" name="Content Placeholder 3">
            <a:extLst>
              <a:ext uri="{FF2B5EF4-FFF2-40B4-BE49-F238E27FC236}">
                <a16:creationId xmlns:a16="http://schemas.microsoft.com/office/drawing/2014/main" xmlns="" id="{C46CD3ED-BEBA-4F8D-A4E6-F3174BD6FECC}"/>
              </a:ext>
            </a:extLst>
          </p:cNvPr>
          <p:cNvGraphicFramePr>
            <a:graphicFrameLocks noGrp="1"/>
          </p:cNvGraphicFramePr>
          <p:nvPr>
            <p:ph idx="1"/>
            <p:extLst>
              <p:ext uri="{D42A27DB-BD31-4B8C-83A1-F6EECF244321}">
                <p14:modId xmlns:p14="http://schemas.microsoft.com/office/powerpoint/2010/main" val="3247529106"/>
              </p:ext>
            </p:extLst>
          </p:nvPr>
        </p:nvGraphicFramePr>
        <p:xfrm>
          <a:off x="539552" y="1600200"/>
          <a:ext cx="8147248" cy="3190240"/>
        </p:xfrm>
        <a:graphic>
          <a:graphicData uri="http://schemas.openxmlformats.org/drawingml/2006/table">
            <a:tbl>
              <a:tblPr firstRow="1" bandRow="1">
                <a:tableStyleId>{327F97BB-C833-4FB7-BDE5-3F7075034690}</a:tableStyleId>
              </a:tblPr>
              <a:tblGrid>
                <a:gridCol w="576064">
                  <a:extLst>
                    <a:ext uri="{9D8B030D-6E8A-4147-A177-3AD203B41FA5}">
                      <a16:colId xmlns:a16="http://schemas.microsoft.com/office/drawing/2014/main" xmlns="" val="3036574740"/>
                    </a:ext>
                  </a:extLst>
                </a:gridCol>
                <a:gridCol w="7571184">
                  <a:extLst>
                    <a:ext uri="{9D8B030D-6E8A-4147-A177-3AD203B41FA5}">
                      <a16:colId xmlns:a16="http://schemas.microsoft.com/office/drawing/2014/main" xmlns="" val="3369089134"/>
                    </a:ext>
                  </a:extLst>
                </a:gridCol>
              </a:tblGrid>
              <a:tr h="370840">
                <a:tc>
                  <a:txBody>
                    <a:bodyPr/>
                    <a:lstStyle/>
                    <a:p>
                      <a:endParaRPr lang="lt-LT" sz="1400" dirty="0">
                        <a:solidFill>
                          <a:schemeClr val="accent2">
                            <a:lumMod val="7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600" b="1" i="1" kern="1200" dirty="0">
                          <a:solidFill>
                            <a:schemeClr val="accent2">
                              <a:lumMod val="75000"/>
                            </a:schemeClr>
                          </a:solidFill>
                          <a:effectLst/>
                          <a:latin typeface="+mn-lt"/>
                          <a:ea typeface="+mn-ea"/>
                          <a:cs typeface="+mn-cs"/>
                        </a:rPr>
                        <a:t>Neeilinis žvejybos veiklos nutraukimas</a:t>
                      </a:r>
                    </a:p>
                  </a:txBody>
                  <a:tcPr/>
                </a:tc>
                <a:extLst>
                  <a:ext uri="{0D108BD9-81ED-4DB2-BD59-A6C34878D82A}">
                    <a16:rowId xmlns:a16="http://schemas.microsoft.com/office/drawing/2014/main" xmlns="" val="1953648206"/>
                  </a:ext>
                </a:extLst>
              </a:tr>
              <a:tr h="370840">
                <a:tc>
                  <a:txBody>
                    <a:bodyPr/>
                    <a:lstStyle/>
                    <a:p>
                      <a:endParaRPr lang="lt-LT" sz="1400">
                        <a:solidFill>
                          <a:schemeClr val="accent2">
                            <a:lumMod val="75000"/>
                          </a:schemeClr>
                        </a:solidFill>
                      </a:endParaRPr>
                    </a:p>
                  </a:txBody>
                  <a:tcPr/>
                </a:tc>
                <a:tc>
                  <a:txBody>
                    <a:bodyPr/>
                    <a:lstStyle/>
                    <a:p>
                      <a:r>
                        <a:rPr lang="lt-LT" sz="1800" b="1" kern="1200" dirty="0">
                          <a:solidFill>
                            <a:schemeClr val="accent2">
                              <a:lumMod val="75000"/>
                            </a:schemeClr>
                          </a:solidFill>
                          <a:effectLst/>
                          <a:latin typeface="+mn-lt"/>
                          <a:ea typeface="+mn-ea"/>
                          <a:cs typeface="+mn-cs"/>
                        </a:rPr>
                        <a:t>Parama gali būti teikiama tik jei:</a:t>
                      </a:r>
                      <a:endParaRPr lang="lt-LT" sz="1400" b="1" i="1" dirty="0">
                        <a:solidFill>
                          <a:schemeClr val="accent2">
                            <a:lumMod val="75000"/>
                          </a:schemeClr>
                        </a:solidFill>
                      </a:endParaRPr>
                    </a:p>
                  </a:txBody>
                  <a:tcPr/>
                </a:tc>
                <a:extLst>
                  <a:ext uri="{0D108BD9-81ED-4DB2-BD59-A6C34878D82A}">
                    <a16:rowId xmlns:a16="http://schemas.microsoft.com/office/drawing/2014/main" xmlns="" val="1620427162"/>
                  </a:ext>
                </a:extLst>
              </a:tr>
              <a:tr h="370840">
                <a:tc>
                  <a:txBody>
                    <a:bodyPr/>
                    <a:lstStyle/>
                    <a:p>
                      <a:r>
                        <a:rPr lang="lt-LT" sz="1400" dirty="0">
                          <a:solidFill>
                            <a:schemeClr val="accent2">
                              <a:lumMod val="75000"/>
                            </a:schemeClr>
                          </a:solidFill>
                        </a:rPr>
                        <a: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kern="1200" dirty="0">
                          <a:solidFill>
                            <a:schemeClr val="accent2">
                              <a:lumMod val="75000"/>
                            </a:schemeClr>
                          </a:solidFill>
                          <a:effectLst/>
                          <a:latin typeface="+mn-lt"/>
                          <a:ea typeface="+mn-ea"/>
                          <a:cs typeface="+mn-cs"/>
                        </a:rPr>
                        <a:t>atitinkamo laivo komercinė veikla yra sustabdyta bent 90 dienų iš eilės ir</a:t>
                      </a:r>
                    </a:p>
                    <a:p>
                      <a:endParaRPr lang="lt-LT" sz="1400" kern="1200" dirty="0">
                        <a:solidFill>
                          <a:schemeClr val="accent2">
                            <a:lumMod val="75000"/>
                          </a:schemeClr>
                        </a:solidFill>
                        <a:effectLst/>
                        <a:latin typeface="+mn-lt"/>
                        <a:ea typeface="+mn-ea"/>
                        <a:cs typeface="+mn-cs"/>
                      </a:endParaRPr>
                    </a:p>
                  </a:txBody>
                  <a:tcPr/>
                </a:tc>
                <a:extLst>
                  <a:ext uri="{0D108BD9-81ED-4DB2-BD59-A6C34878D82A}">
                    <a16:rowId xmlns:a16="http://schemas.microsoft.com/office/drawing/2014/main" xmlns="" val="4020377580"/>
                  </a:ext>
                </a:extLst>
              </a:tr>
              <a:tr h="370840">
                <a:tc>
                  <a:txBody>
                    <a:bodyPr/>
                    <a:lstStyle/>
                    <a:p>
                      <a:r>
                        <a:rPr lang="lt-LT" sz="1400" dirty="0">
                          <a:solidFill>
                            <a:schemeClr val="accent2">
                              <a:lumMod val="75000"/>
                            </a:schemeClr>
                          </a:solidFill>
                        </a:rPr>
                        <a:t>(b)</a:t>
                      </a:r>
                    </a:p>
                  </a:txBody>
                  <a:tcPr/>
                </a:tc>
                <a:tc>
                  <a:txBody>
                    <a:bodyPr/>
                    <a:lstStyle/>
                    <a:p>
                      <a:r>
                        <a:rPr lang="lt-LT" sz="1800" kern="1200" dirty="0">
                          <a:solidFill>
                            <a:schemeClr val="accent2">
                              <a:lumMod val="75000"/>
                            </a:schemeClr>
                          </a:solidFill>
                          <a:effectLst/>
                          <a:latin typeface="+mn-lt"/>
                          <a:ea typeface="+mn-ea"/>
                          <a:cs typeface="+mn-cs"/>
                        </a:rPr>
                        <a:t>ekonominiai nuostoliai dėl veiklos nutraukimo siekia daugiau kaip 30 proc. atitinkamos įmonės metinės apyvartos, apskaičiuotos remiantis vidutine tos įmonės apyvarta per pastaruosius trejus kalendorinius metus</a:t>
                      </a:r>
                    </a:p>
                    <a:p>
                      <a:endParaRPr lang="lt-LT" sz="1400" dirty="0">
                        <a:solidFill>
                          <a:schemeClr val="accent2">
                            <a:lumMod val="75000"/>
                          </a:schemeClr>
                        </a:solidFill>
                      </a:endParaRPr>
                    </a:p>
                  </a:txBody>
                  <a:tcPr/>
                </a:tc>
                <a:extLst>
                  <a:ext uri="{0D108BD9-81ED-4DB2-BD59-A6C34878D82A}">
                    <a16:rowId xmlns:a16="http://schemas.microsoft.com/office/drawing/2014/main" xmlns="" val="460350772"/>
                  </a:ext>
                </a:extLst>
              </a:tr>
              <a:tr h="370840">
                <a:tc>
                  <a:txBody>
                    <a:bodyPr/>
                    <a:lstStyle/>
                    <a:p>
                      <a:endParaRPr lang="lt-LT" sz="1400" dirty="0">
                        <a:solidFill>
                          <a:schemeClr val="accent2">
                            <a:lumMod val="75000"/>
                          </a:schemeClr>
                        </a:solidFill>
                      </a:endParaRPr>
                    </a:p>
                  </a:txBody>
                  <a:tcPr/>
                </a:tc>
                <a:tc>
                  <a:txBody>
                    <a:bodyPr/>
                    <a:lstStyle/>
                    <a:p>
                      <a:endParaRPr lang="lt-LT" sz="1400" dirty="0">
                        <a:solidFill>
                          <a:schemeClr val="accent2">
                            <a:lumMod val="75000"/>
                          </a:schemeClr>
                        </a:solidFill>
                      </a:endParaRPr>
                    </a:p>
                  </a:txBody>
                  <a:tcPr/>
                </a:tc>
                <a:extLst>
                  <a:ext uri="{0D108BD9-81ED-4DB2-BD59-A6C34878D82A}">
                    <a16:rowId xmlns:a16="http://schemas.microsoft.com/office/drawing/2014/main" xmlns="" val="1285654774"/>
                  </a:ext>
                </a:extLst>
              </a:tr>
              <a:tr h="370840">
                <a:tc>
                  <a:txBody>
                    <a:bodyPr/>
                    <a:lstStyle/>
                    <a:p>
                      <a:endParaRPr lang="lt-LT" sz="1400" dirty="0">
                        <a:solidFill>
                          <a:schemeClr val="accent2">
                            <a:lumMod val="75000"/>
                          </a:schemeClr>
                        </a:solidFill>
                      </a:endParaRPr>
                    </a:p>
                  </a:txBody>
                  <a:tcPr/>
                </a:tc>
                <a:tc>
                  <a:txBody>
                    <a:bodyPr/>
                    <a:lstStyle/>
                    <a:p>
                      <a:endParaRPr lang="lt-LT" sz="1400" dirty="0">
                        <a:solidFill>
                          <a:schemeClr val="accent2">
                            <a:lumMod val="75000"/>
                          </a:schemeClr>
                        </a:solidFill>
                      </a:endParaRPr>
                    </a:p>
                  </a:txBody>
                  <a:tcPr/>
                </a:tc>
                <a:extLst>
                  <a:ext uri="{0D108BD9-81ED-4DB2-BD59-A6C34878D82A}">
                    <a16:rowId xmlns:a16="http://schemas.microsoft.com/office/drawing/2014/main" xmlns="" val="1553276747"/>
                  </a:ext>
                </a:extLst>
              </a:tr>
            </a:tbl>
          </a:graphicData>
        </a:graphic>
      </p:graphicFrame>
      <p:sp>
        <p:nvSpPr>
          <p:cNvPr id="7" name="TextBox 6">
            <a:extLst>
              <a:ext uri="{FF2B5EF4-FFF2-40B4-BE49-F238E27FC236}">
                <a16:creationId xmlns:a16="http://schemas.microsoft.com/office/drawing/2014/main" xmlns="" id="{5FBB5CDE-8CD8-46FD-97AA-62995073B9DF}"/>
              </a:ext>
            </a:extLst>
          </p:cNvPr>
          <p:cNvSpPr txBox="1"/>
          <p:nvPr/>
        </p:nvSpPr>
        <p:spPr>
          <a:xfrm>
            <a:off x="2843808" y="3861048"/>
            <a:ext cx="5742704" cy="738664"/>
          </a:xfrm>
          <a:prstGeom prst="rect">
            <a:avLst/>
          </a:prstGeom>
          <a:solidFill>
            <a:srgbClr val="DAEFC3"/>
          </a:solidFill>
        </p:spPr>
        <p:txBody>
          <a:bodyPr wrap="square" rtlCol="0">
            <a:spAutoFit/>
          </a:bodyPr>
          <a:lstStyle/>
          <a:p>
            <a:pPr lvl="0"/>
            <a:r>
              <a:rPr lang="lt-LT" b="1" dirty="0">
                <a:solidFill>
                  <a:srgbClr val="C00000"/>
                </a:solidFill>
              </a:rPr>
              <a:t>(!)</a:t>
            </a:r>
            <a:r>
              <a:rPr lang="lt-LT" dirty="0">
                <a:solidFill>
                  <a:srgbClr val="C00000"/>
                </a:solidFill>
              </a:rPr>
              <a:t> </a:t>
            </a:r>
            <a:r>
              <a:rPr lang="lt-LT" sz="1200" b="1" u="sng" dirty="0">
                <a:solidFill>
                  <a:srgbClr val="C00000"/>
                </a:solidFill>
              </a:rPr>
              <a:t>LT pozicija</a:t>
            </a:r>
            <a:r>
              <a:rPr lang="lt-LT" sz="1200" dirty="0">
                <a:solidFill>
                  <a:srgbClr val="C00000"/>
                </a:solidFill>
              </a:rPr>
              <a:t>: norint įvertinti sąlygos įgyvendinamumą reikia patikslinimo, kas šiuo atveju yra „ nuostolis“ – patirtos sąnaudos ar mažesnės pajamos lyginant su pastaraisiais metais</a:t>
            </a:r>
          </a:p>
        </p:txBody>
      </p:sp>
    </p:spTree>
    <p:extLst>
      <p:ext uri="{BB962C8B-B14F-4D97-AF65-F5344CB8AC3E}">
        <p14:creationId xmlns:p14="http://schemas.microsoft.com/office/powerpoint/2010/main" val="3900941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59C400-0282-4403-A20A-D50D3F406008}"/>
              </a:ext>
            </a:extLst>
          </p:cNvPr>
          <p:cNvSpPr>
            <a:spLocks noGrp="1"/>
          </p:cNvSpPr>
          <p:nvPr>
            <p:ph type="title"/>
          </p:nvPr>
        </p:nvSpPr>
        <p:spPr/>
        <p:txBody>
          <a:bodyPr/>
          <a:lstStyle/>
          <a:p>
            <a:r>
              <a:rPr lang="lt-LT" sz="2000" dirty="0"/>
              <a:t>2021-2027 m. EJRŽF</a:t>
            </a:r>
            <a:br>
              <a:rPr lang="lt-LT" sz="2000" dirty="0"/>
            </a:br>
            <a:r>
              <a:rPr lang="lt-LT" sz="2000" dirty="0"/>
              <a:t>1 prioritetas </a:t>
            </a:r>
            <a:br>
              <a:rPr lang="lt-LT" sz="2000" dirty="0"/>
            </a:br>
            <a:r>
              <a:rPr lang="lt-LT" sz="2000" dirty="0"/>
              <a:t>Darnios žuvininkystės skatinimas ir jūrų biologinių išteklių išsaugojimas</a:t>
            </a:r>
          </a:p>
        </p:txBody>
      </p:sp>
      <p:graphicFrame>
        <p:nvGraphicFramePr>
          <p:cNvPr id="4" name="Content Placeholder 3">
            <a:extLst>
              <a:ext uri="{FF2B5EF4-FFF2-40B4-BE49-F238E27FC236}">
                <a16:creationId xmlns:a16="http://schemas.microsoft.com/office/drawing/2014/main" xmlns="" id="{C46CD3ED-BEBA-4F8D-A4E6-F3174BD6FECC}"/>
              </a:ext>
            </a:extLst>
          </p:cNvPr>
          <p:cNvGraphicFramePr>
            <a:graphicFrameLocks noGrp="1"/>
          </p:cNvGraphicFramePr>
          <p:nvPr>
            <p:ph idx="1"/>
            <p:extLst>
              <p:ext uri="{D42A27DB-BD31-4B8C-83A1-F6EECF244321}">
                <p14:modId xmlns:p14="http://schemas.microsoft.com/office/powerpoint/2010/main" val="348530735"/>
              </p:ext>
            </p:extLst>
          </p:nvPr>
        </p:nvGraphicFramePr>
        <p:xfrm>
          <a:off x="539552" y="1600200"/>
          <a:ext cx="8147248" cy="4226560"/>
        </p:xfrm>
        <a:graphic>
          <a:graphicData uri="http://schemas.openxmlformats.org/drawingml/2006/table">
            <a:tbl>
              <a:tblPr firstRow="1" bandRow="1">
                <a:tableStyleId>{327F97BB-C833-4FB7-BDE5-3F7075034690}</a:tableStyleId>
              </a:tblPr>
              <a:tblGrid>
                <a:gridCol w="576064">
                  <a:extLst>
                    <a:ext uri="{9D8B030D-6E8A-4147-A177-3AD203B41FA5}">
                      <a16:colId xmlns:a16="http://schemas.microsoft.com/office/drawing/2014/main" xmlns="" val="3036574740"/>
                    </a:ext>
                  </a:extLst>
                </a:gridCol>
                <a:gridCol w="7571184">
                  <a:extLst>
                    <a:ext uri="{9D8B030D-6E8A-4147-A177-3AD203B41FA5}">
                      <a16:colId xmlns:a16="http://schemas.microsoft.com/office/drawing/2014/main" xmlns="" val="3369089134"/>
                    </a:ext>
                  </a:extLst>
                </a:gridCol>
              </a:tblGrid>
              <a:tr h="370840">
                <a:tc>
                  <a:txBody>
                    <a:bodyPr/>
                    <a:lstStyle/>
                    <a:p>
                      <a:endParaRPr lang="lt-LT" sz="1400" dirty="0">
                        <a:solidFill>
                          <a:schemeClr val="accent2">
                            <a:lumMod val="7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400" b="1" i="1" kern="1200" dirty="0">
                          <a:solidFill>
                            <a:schemeClr val="accent2">
                              <a:lumMod val="75000"/>
                            </a:schemeClr>
                          </a:solidFill>
                          <a:effectLst/>
                          <a:latin typeface="+mn-lt"/>
                          <a:ea typeface="+mn-ea"/>
                          <a:cs typeface="+mn-cs"/>
                        </a:rPr>
                        <a:t>Neeilinis žvejybos veiklos nutraukimas</a:t>
                      </a:r>
                    </a:p>
                  </a:txBody>
                  <a:tcPr/>
                </a:tc>
                <a:extLst>
                  <a:ext uri="{0D108BD9-81ED-4DB2-BD59-A6C34878D82A}">
                    <a16:rowId xmlns:a16="http://schemas.microsoft.com/office/drawing/2014/main" xmlns="" val="1953648206"/>
                  </a:ext>
                </a:extLst>
              </a:tr>
              <a:tr h="370840">
                <a:tc>
                  <a:txBody>
                    <a:bodyPr/>
                    <a:lstStyle/>
                    <a:p>
                      <a:endParaRPr lang="lt-LT" sz="1400">
                        <a:solidFill>
                          <a:schemeClr val="accent2">
                            <a:lumMod val="75000"/>
                          </a:schemeClr>
                        </a:solidFill>
                      </a:endParaRPr>
                    </a:p>
                  </a:txBody>
                  <a:tcPr/>
                </a:tc>
                <a:tc>
                  <a:txBody>
                    <a:bodyPr/>
                    <a:lstStyle/>
                    <a:p>
                      <a:r>
                        <a:rPr lang="lt-LT" sz="1400" b="1" kern="1200" dirty="0">
                          <a:solidFill>
                            <a:schemeClr val="accent2">
                              <a:lumMod val="75000"/>
                            </a:schemeClr>
                          </a:solidFill>
                          <a:effectLst/>
                          <a:latin typeface="+mn-lt"/>
                          <a:ea typeface="+mn-ea"/>
                          <a:cs typeface="+mn-cs"/>
                        </a:rPr>
                        <a:t>Parama skiriama tik:</a:t>
                      </a:r>
                    </a:p>
                  </a:txBody>
                  <a:tcPr/>
                </a:tc>
                <a:extLst>
                  <a:ext uri="{0D108BD9-81ED-4DB2-BD59-A6C34878D82A}">
                    <a16:rowId xmlns:a16="http://schemas.microsoft.com/office/drawing/2014/main" xmlns="" val="1620427162"/>
                  </a:ext>
                </a:extLst>
              </a:tr>
              <a:tr h="370840">
                <a:tc>
                  <a:txBody>
                    <a:bodyPr/>
                    <a:lstStyle/>
                    <a:p>
                      <a:r>
                        <a:rPr lang="lt-LT" sz="1400" dirty="0">
                          <a:solidFill>
                            <a:schemeClr val="accent2">
                              <a:lumMod val="75000"/>
                            </a:schemeClr>
                          </a:solidFill>
                        </a:rPr>
                        <a: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400" kern="1200" dirty="0">
                          <a:solidFill>
                            <a:schemeClr val="accent2">
                              <a:lumMod val="75000"/>
                            </a:schemeClr>
                          </a:solidFill>
                          <a:effectLst/>
                          <a:latin typeface="+mn-lt"/>
                          <a:ea typeface="+mn-ea"/>
                          <a:cs typeface="+mn-cs"/>
                        </a:rPr>
                        <a:t>žvejybos laivų, kurie įregistruoti kaip naudojami ir kurie per paskutinius trejus kalendorinius metus, einančius prieš metus, kuriais pateikta paraiška gauti paramą, ne mažiau kaip 120 dienų per metus vykdė žvejybos veiklą jūroje, savininkams arba</a:t>
                      </a:r>
                    </a:p>
                    <a:p>
                      <a:pPr marL="0" marR="0" lvl="0" indent="0" algn="l" defTabSz="914400" rtl="0" eaLnBrk="1" fontAlgn="auto" latinLnBrk="0" hangingPunct="1">
                        <a:lnSpc>
                          <a:spcPct val="100000"/>
                        </a:lnSpc>
                        <a:spcBef>
                          <a:spcPts val="0"/>
                        </a:spcBef>
                        <a:spcAft>
                          <a:spcPts val="0"/>
                        </a:spcAft>
                        <a:buClrTx/>
                        <a:buSzTx/>
                        <a:buFontTx/>
                        <a:buNone/>
                        <a:tabLst/>
                        <a:defRPr/>
                      </a:pPr>
                      <a:endParaRPr lang="lt-LT" sz="1400" kern="1200" dirty="0">
                        <a:solidFill>
                          <a:schemeClr val="accent2">
                            <a:lumMod val="75000"/>
                          </a:schemeClr>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lt-LT" sz="1400" kern="1200" dirty="0">
                        <a:solidFill>
                          <a:schemeClr val="accent2">
                            <a:lumMod val="75000"/>
                          </a:schemeClr>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lt-LT" sz="1400" kern="1200" dirty="0">
                        <a:solidFill>
                          <a:schemeClr val="accent2">
                            <a:lumMod val="75000"/>
                          </a:schemeClr>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lt-LT" sz="1400" kern="1200" dirty="0">
                        <a:solidFill>
                          <a:schemeClr val="accent2">
                            <a:lumMod val="75000"/>
                          </a:schemeClr>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lt-LT" sz="1400" kern="1200" dirty="0">
                        <a:solidFill>
                          <a:schemeClr val="accent2">
                            <a:lumMod val="75000"/>
                          </a:schemeClr>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lt-LT" sz="1400" kern="1200" dirty="0">
                        <a:solidFill>
                          <a:schemeClr val="accent2">
                            <a:lumMod val="75000"/>
                          </a:schemeClr>
                        </a:solidFill>
                        <a:effectLst/>
                        <a:latin typeface="+mn-lt"/>
                        <a:ea typeface="+mn-ea"/>
                        <a:cs typeface="+mn-cs"/>
                      </a:endParaRPr>
                    </a:p>
                  </a:txBody>
                  <a:tcPr/>
                </a:tc>
                <a:extLst>
                  <a:ext uri="{0D108BD9-81ED-4DB2-BD59-A6C34878D82A}">
                    <a16:rowId xmlns:a16="http://schemas.microsoft.com/office/drawing/2014/main" xmlns="" val="4020377580"/>
                  </a:ext>
                </a:extLst>
              </a:tr>
              <a:tr h="370840">
                <a:tc>
                  <a:txBody>
                    <a:bodyPr/>
                    <a:lstStyle/>
                    <a:p>
                      <a:r>
                        <a:rPr lang="lt-LT" sz="1400" dirty="0">
                          <a:solidFill>
                            <a:schemeClr val="accent2">
                              <a:lumMod val="75000"/>
                            </a:schemeClr>
                          </a:solidFill>
                        </a:rPr>
                        <a:t>(b)</a:t>
                      </a:r>
                    </a:p>
                  </a:txBody>
                  <a:tcPr/>
                </a:tc>
                <a:tc>
                  <a:txBody>
                    <a:bodyPr/>
                    <a:lstStyle/>
                    <a:p>
                      <a:r>
                        <a:rPr lang="lt-LT" sz="1400" kern="1200" dirty="0">
                          <a:solidFill>
                            <a:schemeClr val="accent2">
                              <a:lumMod val="75000"/>
                            </a:schemeClr>
                          </a:solidFill>
                          <a:effectLst/>
                          <a:latin typeface="+mn-lt"/>
                          <a:ea typeface="+mn-ea"/>
                          <a:cs typeface="+mn-cs"/>
                        </a:rPr>
                        <a:t>žvejams, kurie per paskutinius trejus kalendorinius metus, einančius prieš metus, kuriais pateikta paraiška gauti paramą, ne mažiau kaip 120 dienų per metus dirbo jūroje Sąjungos žvejybos laive, kurio veikla nutraukiama neeilinėmis aplinkybėmis</a:t>
                      </a:r>
                      <a:endParaRPr lang="lt-LT" sz="1400" dirty="0">
                        <a:solidFill>
                          <a:schemeClr val="accent2">
                            <a:lumMod val="75000"/>
                          </a:schemeClr>
                        </a:solidFill>
                      </a:endParaRPr>
                    </a:p>
                  </a:txBody>
                  <a:tcPr/>
                </a:tc>
                <a:extLst>
                  <a:ext uri="{0D108BD9-81ED-4DB2-BD59-A6C34878D82A}">
                    <a16:rowId xmlns:a16="http://schemas.microsoft.com/office/drawing/2014/main" xmlns="" val="460350772"/>
                  </a:ext>
                </a:extLst>
              </a:tr>
              <a:tr h="370840">
                <a:tc>
                  <a:txBody>
                    <a:bodyPr/>
                    <a:lstStyle/>
                    <a:p>
                      <a:endParaRPr lang="lt-LT" sz="1400" dirty="0">
                        <a:solidFill>
                          <a:schemeClr val="accent2">
                            <a:lumMod val="75000"/>
                          </a:schemeClr>
                        </a:solidFill>
                      </a:endParaRPr>
                    </a:p>
                  </a:txBody>
                  <a:tcPr/>
                </a:tc>
                <a:tc>
                  <a:txBody>
                    <a:bodyPr/>
                    <a:lstStyle/>
                    <a:p>
                      <a:endParaRPr lang="lt-LT" sz="1400" dirty="0">
                        <a:solidFill>
                          <a:schemeClr val="accent2">
                            <a:lumMod val="75000"/>
                          </a:schemeClr>
                        </a:solidFill>
                      </a:endParaRPr>
                    </a:p>
                  </a:txBody>
                  <a:tcPr/>
                </a:tc>
                <a:extLst>
                  <a:ext uri="{0D108BD9-81ED-4DB2-BD59-A6C34878D82A}">
                    <a16:rowId xmlns:a16="http://schemas.microsoft.com/office/drawing/2014/main" xmlns="" val="1285654774"/>
                  </a:ext>
                </a:extLst>
              </a:tr>
              <a:tr h="370840">
                <a:tc>
                  <a:txBody>
                    <a:bodyPr/>
                    <a:lstStyle/>
                    <a:p>
                      <a:endParaRPr lang="lt-LT" sz="1400" dirty="0">
                        <a:solidFill>
                          <a:schemeClr val="accent2">
                            <a:lumMod val="75000"/>
                          </a:schemeClr>
                        </a:solidFill>
                      </a:endParaRPr>
                    </a:p>
                  </a:txBody>
                  <a:tcPr/>
                </a:tc>
                <a:tc>
                  <a:txBody>
                    <a:bodyPr/>
                    <a:lstStyle/>
                    <a:p>
                      <a:endParaRPr lang="lt-LT" sz="1400" dirty="0">
                        <a:solidFill>
                          <a:schemeClr val="accent2">
                            <a:lumMod val="75000"/>
                          </a:schemeClr>
                        </a:solidFill>
                      </a:endParaRPr>
                    </a:p>
                  </a:txBody>
                  <a:tcPr/>
                </a:tc>
                <a:extLst>
                  <a:ext uri="{0D108BD9-81ED-4DB2-BD59-A6C34878D82A}">
                    <a16:rowId xmlns:a16="http://schemas.microsoft.com/office/drawing/2014/main" xmlns="" val="1553276747"/>
                  </a:ext>
                </a:extLst>
              </a:tr>
            </a:tbl>
          </a:graphicData>
        </a:graphic>
      </p:graphicFrame>
      <p:sp>
        <p:nvSpPr>
          <p:cNvPr id="7" name="TextBox 6">
            <a:extLst>
              <a:ext uri="{FF2B5EF4-FFF2-40B4-BE49-F238E27FC236}">
                <a16:creationId xmlns:a16="http://schemas.microsoft.com/office/drawing/2014/main" xmlns="" id="{5FBB5CDE-8CD8-46FD-97AA-62995073B9DF}"/>
              </a:ext>
            </a:extLst>
          </p:cNvPr>
          <p:cNvSpPr txBox="1"/>
          <p:nvPr/>
        </p:nvSpPr>
        <p:spPr>
          <a:xfrm>
            <a:off x="1547664" y="3067149"/>
            <a:ext cx="7416824" cy="1107996"/>
          </a:xfrm>
          <a:prstGeom prst="rect">
            <a:avLst/>
          </a:prstGeom>
          <a:solidFill>
            <a:srgbClr val="DAEFC3"/>
          </a:solidFill>
        </p:spPr>
        <p:txBody>
          <a:bodyPr wrap="square" rtlCol="0">
            <a:spAutoFit/>
          </a:bodyPr>
          <a:lstStyle/>
          <a:p>
            <a:pPr lvl="0"/>
            <a:r>
              <a:rPr lang="lt-LT" b="1" dirty="0">
                <a:solidFill>
                  <a:srgbClr val="C00000"/>
                </a:solidFill>
              </a:rPr>
              <a:t>(!)</a:t>
            </a:r>
            <a:r>
              <a:rPr lang="lt-LT" dirty="0">
                <a:solidFill>
                  <a:srgbClr val="C00000"/>
                </a:solidFill>
              </a:rPr>
              <a:t> </a:t>
            </a:r>
            <a:r>
              <a:rPr lang="lt-LT" sz="1200" b="1" u="sng" dirty="0">
                <a:solidFill>
                  <a:srgbClr val="C00000"/>
                </a:solidFill>
              </a:rPr>
              <a:t>LT pozicija</a:t>
            </a:r>
            <a:r>
              <a:rPr lang="lt-LT" sz="1200" dirty="0">
                <a:solidFill>
                  <a:srgbClr val="C00000"/>
                </a:solidFill>
              </a:rPr>
              <a:t>: parama turi būti mokama žvejybos veiklą vykdančiai įmonei (juk jos nuostoliai ir pajamos yra sąlyga paramai gauti), bet laivo operatorius ne visada yra ir laivo savininkas. Reikalavimas dėl min žvejybos trukmės yra per griežtas - neįvertina visų aplinkybių (gal vienais metais laivas buvo remontuojamas arba galiojo draudimas žvejybai ir pan.). Siūlome, kad bent vienus metus iš trijų būtų žvejojęs bent 120 dienų.</a:t>
            </a:r>
          </a:p>
        </p:txBody>
      </p:sp>
      <p:sp>
        <p:nvSpPr>
          <p:cNvPr id="5" name="TextBox 4">
            <a:extLst>
              <a:ext uri="{FF2B5EF4-FFF2-40B4-BE49-F238E27FC236}">
                <a16:creationId xmlns:a16="http://schemas.microsoft.com/office/drawing/2014/main" xmlns="" id="{A35EB3A8-84CB-4810-B021-BD9A7504A704}"/>
              </a:ext>
            </a:extLst>
          </p:cNvPr>
          <p:cNvSpPr txBox="1"/>
          <p:nvPr/>
        </p:nvSpPr>
        <p:spPr>
          <a:xfrm>
            <a:off x="1907704" y="5157192"/>
            <a:ext cx="7416824" cy="1107996"/>
          </a:xfrm>
          <a:prstGeom prst="rect">
            <a:avLst/>
          </a:prstGeom>
          <a:solidFill>
            <a:srgbClr val="DAEFC3"/>
          </a:solidFill>
        </p:spPr>
        <p:txBody>
          <a:bodyPr wrap="square" rtlCol="0">
            <a:spAutoFit/>
          </a:bodyPr>
          <a:lstStyle/>
          <a:p>
            <a:pPr lvl="0"/>
            <a:r>
              <a:rPr lang="lt-LT" b="1" dirty="0">
                <a:solidFill>
                  <a:srgbClr val="C00000"/>
                </a:solidFill>
              </a:rPr>
              <a:t>(!)</a:t>
            </a:r>
            <a:r>
              <a:rPr lang="lt-LT" dirty="0">
                <a:solidFill>
                  <a:srgbClr val="C00000"/>
                </a:solidFill>
              </a:rPr>
              <a:t> </a:t>
            </a:r>
            <a:r>
              <a:rPr lang="lt-LT" sz="1200" b="1" u="sng" dirty="0">
                <a:solidFill>
                  <a:srgbClr val="C00000"/>
                </a:solidFill>
              </a:rPr>
              <a:t>LT pozicija</a:t>
            </a:r>
            <a:r>
              <a:rPr lang="lt-LT" sz="1200" dirty="0">
                <a:solidFill>
                  <a:srgbClr val="C00000"/>
                </a:solidFill>
              </a:rPr>
              <a:t>: neaiškus tikslas, jei čia kalbama apie kompensacijas samdomiems darbuotojams, tai ar jiems išmokėti atlyginimai prastovos metu nėra sąnaudų dalis, už kurią ir kompensuojama žvejybos įmonei? Perteklinė administracinė našta kiekvienam darbuotojui kreiptis atskirai ir jų paraiškas administruoti kaip atskirus projektus. Neaišku, kodėl samdomo darbuotojo teisė gauti kompensaciją priklauso dar ir nuo to, ar jis įsidarbino laive ne mažiau kaip prieš 3 metus.</a:t>
            </a:r>
          </a:p>
        </p:txBody>
      </p:sp>
    </p:spTree>
    <p:extLst>
      <p:ext uri="{BB962C8B-B14F-4D97-AF65-F5344CB8AC3E}">
        <p14:creationId xmlns:p14="http://schemas.microsoft.com/office/powerpoint/2010/main" val="3836481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59C400-0282-4403-A20A-D50D3F406008}"/>
              </a:ext>
            </a:extLst>
          </p:cNvPr>
          <p:cNvSpPr>
            <a:spLocks noGrp="1"/>
          </p:cNvSpPr>
          <p:nvPr>
            <p:ph type="title"/>
          </p:nvPr>
        </p:nvSpPr>
        <p:spPr/>
        <p:txBody>
          <a:bodyPr/>
          <a:lstStyle/>
          <a:p>
            <a:r>
              <a:rPr lang="lt-LT" sz="2000" dirty="0"/>
              <a:t>2021-2027 m. EJRŽF</a:t>
            </a:r>
            <a:br>
              <a:rPr lang="lt-LT" sz="2000" dirty="0"/>
            </a:br>
            <a:r>
              <a:rPr lang="lt-LT" sz="2000" dirty="0"/>
              <a:t>1 prioritetas </a:t>
            </a:r>
            <a:br>
              <a:rPr lang="lt-LT" sz="2000" dirty="0"/>
            </a:br>
            <a:r>
              <a:rPr lang="lt-LT" sz="2000" dirty="0"/>
              <a:t>Darnios žuvininkystės skatinimas ir jūrų biologinių išteklių išsaugojimas</a:t>
            </a:r>
          </a:p>
        </p:txBody>
      </p:sp>
      <p:graphicFrame>
        <p:nvGraphicFramePr>
          <p:cNvPr id="4" name="Content Placeholder 3">
            <a:extLst>
              <a:ext uri="{FF2B5EF4-FFF2-40B4-BE49-F238E27FC236}">
                <a16:creationId xmlns:a16="http://schemas.microsoft.com/office/drawing/2014/main" xmlns="" id="{C46CD3ED-BEBA-4F8D-A4E6-F3174BD6FECC}"/>
              </a:ext>
            </a:extLst>
          </p:cNvPr>
          <p:cNvGraphicFramePr>
            <a:graphicFrameLocks noGrp="1"/>
          </p:cNvGraphicFramePr>
          <p:nvPr>
            <p:ph idx="1"/>
            <p:extLst>
              <p:ext uri="{D42A27DB-BD31-4B8C-83A1-F6EECF244321}">
                <p14:modId xmlns:p14="http://schemas.microsoft.com/office/powerpoint/2010/main" val="3306673447"/>
              </p:ext>
            </p:extLst>
          </p:nvPr>
        </p:nvGraphicFramePr>
        <p:xfrm>
          <a:off x="539552" y="1600200"/>
          <a:ext cx="8147248" cy="3002280"/>
        </p:xfrm>
        <a:graphic>
          <a:graphicData uri="http://schemas.openxmlformats.org/drawingml/2006/table">
            <a:tbl>
              <a:tblPr firstRow="1" bandRow="1">
                <a:tableStyleId>{327F97BB-C833-4FB7-BDE5-3F7075034690}</a:tableStyleId>
              </a:tblPr>
              <a:tblGrid>
                <a:gridCol w="360040">
                  <a:extLst>
                    <a:ext uri="{9D8B030D-6E8A-4147-A177-3AD203B41FA5}">
                      <a16:colId xmlns:a16="http://schemas.microsoft.com/office/drawing/2014/main" xmlns="" val="3036574740"/>
                    </a:ext>
                  </a:extLst>
                </a:gridCol>
                <a:gridCol w="7787208">
                  <a:extLst>
                    <a:ext uri="{9D8B030D-6E8A-4147-A177-3AD203B41FA5}">
                      <a16:colId xmlns:a16="http://schemas.microsoft.com/office/drawing/2014/main" xmlns="" val="3369089134"/>
                    </a:ext>
                  </a:extLst>
                </a:gridCol>
              </a:tblGrid>
              <a:tr h="370840">
                <a:tc>
                  <a:txBody>
                    <a:bodyPr/>
                    <a:lstStyle/>
                    <a:p>
                      <a:endParaRPr lang="lt-LT" sz="1400" dirty="0">
                        <a:solidFill>
                          <a:schemeClr val="accent2">
                            <a:lumMod val="7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400" b="1" i="1" kern="1200" dirty="0">
                          <a:solidFill>
                            <a:schemeClr val="accent2">
                              <a:lumMod val="75000"/>
                            </a:schemeClr>
                          </a:solidFill>
                          <a:effectLst/>
                          <a:latin typeface="+mn-lt"/>
                          <a:ea typeface="+mn-ea"/>
                          <a:cs typeface="+mn-cs"/>
                        </a:rPr>
                        <a:t>Neeilinis žvejybos veiklos nutraukimas</a:t>
                      </a:r>
                    </a:p>
                  </a:txBody>
                  <a:tcPr/>
                </a:tc>
                <a:extLst>
                  <a:ext uri="{0D108BD9-81ED-4DB2-BD59-A6C34878D82A}">
                    <a16:rowId xmlns:a16="http://schemas.microsoft.com/office/drawing/2014/main" xmlns="" val="1953648206"/>
                  </a:ext>
                </a:extLst>
              </a:tr>
              <a:tr h="370840">
                <a:tc>
                  <a:txBody>
                    <a:bodyPr/>
                    <a:lstStyle/>
                    <a:p>
                      <a:endParaRPr lang="lt-LT" sz="1400" dirty="0">
                        <a:solidFill>
                          <a:schemeClr val="accent2">
                            <a:lumMod val="75000"/>
                          </a:schemeClr>
                        </a:solidFill>
                      </a:endParaRPr>
                    </a:p>
                  </a:txBody>
                  <a:tcPr/>
                </a:tc>
                <a:tc>
                  <a:txBody>
                    <a:bodyPr/>
                    <a:lstStyle/>
                    <a:p>
                      <a:endParaRPr lang="lt-LT" sz="1400" b="1" kern="1200" dirty="0">
                        <a:solidFill>
                          <a:schemeClr val="accent2">
                            <a:lumMod val="75000"/>
                          </a:schemeClr>
                        </a:solidFill>
                        <a:effectLst/>
                        <a:latin typeface="+mn-lt"/>
                        <a:ea typeface="+mn-ea"/>
                        <a:cs typeface="+mn-cs"/>
                      </a:endParaRPr>
                    </a:p>
                  </a:txBody>
                  <a:tcPr/>
                </a:tc>
                <a:extLst>
                  <a:ext uri="{0D108BD9-81ED-4DB2-BD59-A6C34878D82A}">
                    <a16:rowId xmlns:a16="http://schemas.microsoft.com/office/drawing/2014/main" xmlns="" val="1620427162"/>
                  </a:ext>
                </a:extLst>
              </a:tr>
              <a:tr h="370840">
                <a:tc>
                  <a:txBody>
                    <a:bodyPr/>
                    <a:lstStyle/>
                    <a:p>
                      <a:endParaRPr lang="lt-LT" sz="1400" dirty="0">
                        <a:solidFill>
                          <a:schemeClr val="accent2">
                            <a:lumMod val="75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400" kern="1200" dirty="0">
                          <a:solidFill>
                            <a:schemeClr val="accent2">
                              <a:lumMod val="75000"/>
                            </a:schemeClr>
                          </a:solidFill>
                          <a:effectLst/>
                          <a:latin typeface="+mn-lt"/>
                          <a:ea typeface="+mn-ea"/>
                          <a:cs typeface="+mn-cs"/>
                        </a:rPr>
                        <a:t>Parama gali būti skiriama ne ilgesnį kaip šešių mėnesių laikotarpį vienam laivui 2021–2027 m. laikotarpiu</a:t>
                      </a:r>
                    </a:p>
                    <a:p>
                      <a:pPr marL="0" marR="0" lvl="0" indent="0" algn="l" defTabSz="914400" rtl="0" eaLnBrk="1" fontAlgn="auto" latinLnBrk="0" hangingPunct="1">
                        <a:lnSpc>
                          <a:spcPct val="100000"/>
                        </a:lnSpc>
                        <a:spcBef>
                          <a:spcPts val="0"/>
                        </a:spcBef>
                        <a:spcAft>
                          <a:spcPts val="0"/>
                        </a:spcAft>
                        <a:buClrTx/>
                        <a:buSzTx/>
                        <a:buFontTx/>
                        <a:buNone/>
                        <a:tabLst/>
                        <a:defRPr/>
                      </a:pPr>
                      <a:endParaRPr lang="lt-LT" sz="1400" kern="1200" dirty="0">
                        <a:solidFill>
                          <a:schemeClr val="accent2">
                            <a:lumMod val="75000"/>
                          </a:schemeClr>
                        </a:solidFill>
                        <a:effectLst/>
                        <a:latin typeface="+mn-lt"/>
                        <a:ea typeface="+mn-ea"/>
                        <a:cs typeface="+mn-cs"/>
                      </a:endParaRPr>
                    </a:p>
                  </a:txBody>
                  <a:tcPr/>
                </a:tc>
                <a:extLst>
                  <a:ext uri="{0D108BD9-81ED-4DB2-BD59-A6C34878D82A}">
                    <a16:rowId xmlns:a16="http://schemas.microsoft.com/office/drawing/2014/main" xmlns="" val="4020377580"/>
                  </a:ext>
                </a:extLst>
              </a:tr>
              <a:tr h="370840">
                <a:tc>
                  <a:txBody>
                    <a:bodyPr/>
                    <a:lstStyle/>
                    <a:p>
                      <a:endParaRPr lang="lt-LT" sz="1400" dirty="0">
                        <a:solidFill>
                          <a:schemeClr val="accent2">
                            <a:lumMod val="75000"/>
                          </a:schemeClr>
                        </a:solidFill>
                      </a:endParaRPr>
                    </a:p>
                  </a:txBody>
                  <a:tcPr/>
                </a:tc>
                <a:tc>
                  <a:txBody>
                    <a:bodyPr/>
                    <a:lstStyle/>
                    <a:p>
                      <a:r>
                        <a:rPr lang="lt-LT" sz="1400" kern="1200" dirty="0">
                          <a:solidFill>
                            <a:schemeClr val="accent2">
                              <a:lumMod val="75000"/>
                            </a:schemeClr>
                          </a:solidFill>
                          <a:effectLst/>
                          <a:latin typeface="+mn-lt"/>
                          <a:ea typeface="+mn-ea"/>
                          <a:cs typeface="+mn-cs"/>
                        </a:rPr>
                        <a:t>Visa atitinkamų laivų ir žvejų vykdoma žvejybos veikla </a:t>
                      </a:r>
                      <a:r>
                        <a:rPr lang="lt-LT" sz="1400" b="1" kern="1200" dirty="0">
                          <a:solidFill>
                            <a:schemeClr val="accent2">
                              <a:lumMod val="75000"/>
                            </a:schemeClr>
                          </a:solidFill>
                          <a:effectLst/>
                          <a:latin typeface="+mn-lt"/>
                          <a:ea typeface="+mn-ea"/>
                          <a:cs typeface="+mn-cs"/>
                        </a:rPr>
                        <a:t>faktiškai sustabdoma </a:t>
                      </a:r>
                      <a:r>
                        <a:rPr lang="lt-LT" sz="1400" kern="1200" dirty="0">
                          <a:solidFill>
                            <a:schemeClr val="accent2">
                              <a:lumMod val="75000"/>
                            </a:schemeClr>
                          </a:solidFill>
                          <a:effectLst/>
                          <a:latin typeface="+mn-lt"/>
                          <a:ea typeface="+mn-ea"/>
                          <a:cs typeface="+mn-cs"/>
                        </a:rPr>
                        <a:t>per atitinkamą veiklos nutraukimo laikotarpį. Kompetentinga institucija įsitikina, kad atitinkamas laivas nutraukė visą žvejybos veiklą per atitinkamą neeilinio veiklos nutraukimo laikotarpį ir kad nėra skiriama pernelyg didelė kompensacija, jeigu laivas naudojamas kitais tikslais</a:t>
                      </a:r>
                    </a:p>
                    <a:p>
                      <a:endParaRPr lang="lt-LT" sz="1400" dirty="0">
                        <a:solidFill>
                          <a:schemeClr val="accent2">
                            <a:lumMod val="75000"/>
                          </a:schemeClr>
                        </a:solidFill>
                      </a:endParaRPr>
                    </a:p>
                  </a:txBody>
                  <a:tcPr/>
                </a:tc>
                <a:extLst>
                  <a:ext uri="{0D108BD9-81ED-4DB2-BD59-A6C34878D82A}">
                    <a16:rowId xmlns:a16="http://schemas.microsoft.com/office/drawing/2014/main" xmlns="" val="460350772"/>
                  </a:ext>
                </a:extLst>
              </a:tr>
              <a:tr h="370840">
                <a:tc>
                  <a:txBody>
                    <a:bodyPr/>
                    <a:lstStyle/>
                    <a:p>
                      <a:endParaRPr lang="lt-LT" sz="1400" dirty="0">
                        <a:solidFill>
                          <a:schemeClr val="accent2">
                            <a:lumMod val="75000"/>
                          </a:schemeClr>
                        </a:solidFill>
                      </a:endParaRPr>
                    </a:p>
                  </a:txBody>
                  <a:tcPr/>
                </a:tc>
                <a:tc>
                  <a:txBody>
                    <a:bodyPr/>
                    <a:lstStyle/>
                    <a:p>
                      <a:endParaRPr lang="lt-LT" sz="1400" dirty="0">
                        <a:solidFill>
                          <a:schemeClr val="accent2">
                            <a:lumMod val="75000"/>
                          </a:schemeClr>
                        </a:solidFill>
                      </a:endParaRPr>
                    </a:p>
                  </a:txBody>
                  <a:tcPr/>
                </a:tc>
                <a:extLst>
                  <a:ext uri="{0D108BD9-81ED-4DB2-BD59-A6C34878D82A}">
                    <a16:rowId xmlns:a16="http://schemas.microsoft.com/office/drawing/2014/main" xmlns="" val="1285654774"/>
                  </a:ext>
                </a:extLst>
              </a:tr>
            </a:tbl>
          </a:graphicData>
        </a:graphic>
      </p:graphicFrame>
      <p:sp>
        <p:nvSpPr>
          <p:cNvPr id="7" name="TextBox 6">
            <a:extLst>
              <a:ext uri="{FF2B5EF4-FFF2-40B4-BE49-F238E27FC236}">
                <a16:creationId xmlns:a16="http://schemas.microsoft.com/office/drawing/2014/main" xmlns="" id="{5FBB5CDE-8CD8-46FD-97AA-62995073B9DF}"/>
              </a:ext>
            </a:extLst>
          </p:cNvPr>
          <p:cNvSpPr txBox="1"/>
          <p:nvPr/>
        </p:nvSpPr>
        <p:spPr>
          <a:xfrm>
            <a:off x="2483768" y="2708920"/>
            <a:ext cx="5472608" cy="369332"/>
          </a:xfrm>
          <a:prstGeom prst="rect">
            <a:avLst/>
          </a:prstGeom>
          <a:solidFill>
            <a:srgbClr val="DAEFC3"/>
          </a:solidFill>
        </p:spPr>
        <p:txBody>
          <a:bodyPr wrap="square" rtlCol="0">
            <a:spAutoFit/>
          </a:bodyPr>
          <a:lstStyle/>
          <a:p>
            <a:pPr lvl="0"/>
            <a:r>
              <a:rPr lang="lt-LT" b="1" dirty="0">
                <a:solidFill>
                  <a:srgbClr val="C00000"/>
                </a:solidFill>
              </a:rPr>
              <a:t>(!)</a:t>
            </a:r>
            <a:r>
              <a:rPr lang="lt-LT" dirty="0">
                <a:solidFill>
                  <a:srgbClr val="C00000"/>
                </a:solidFill>
              </a:rPr>
              <a:t> </a:t>
            </a:r>
            <a:r>
              <a:rPr lang="lt-LT" sz="1200" b="1" u="sng" dirty="0">
                <a:solidFill>
                  <a:srgbClr val="C00000"/>
                </a:solidFill>
              </a:rPr>
              <a:t>LT pozicija</a:t>
            </a:r>
            <a:r>
              <a:rPr lang="lt-LT" sz="1200" dirty="0">
                <a:solidFill>
                  <a:srgbClr val="C00000"/>
                </a:solidFill>
              </a:rPr>
              <a:t>: paramos skyrimo laikotarpis turi būti išplėstas (iki 12 mėn.) </a:t>
            </a:r>
          </a:p>
        </p:txBody>
      </p:sp>
    </p:spTree>
    <p:extLst>
      <p:ext uri="{BB962C8B-B14F-4D97-AF65-F5344CB8AC3E}">
        <p14:creationId xmlns:p14="http://schemas.microsoft.com/office/powerpoint/2010/main" val="1825318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59C400-0282-4403-A20A-D50D3F406008}"/>
              </a:ext>
            </a:extLst>
          </p:cNvPr>
          <p:cNvSpPr>
            <a:spLocks noGrp="1"/>
          </p:cNvSpPr>
          <p:nvPr>
            <p:ph type="title"/>
          </p:nvPr>
        </p:nvSpPr>
        <p:spPr/>
        <p:txBody>
          <a:bodyPr/>
          <a:lstStyle/>
          <a:p>
            <a:r>
              <a:rPr lang="lt-LT" sz="2000" dirty="0"/>
              <a:t>2021-2027 m. EJRŽF</a:t>
            </a:r>
            <a:br>
              <a:rPr lang="lt-LT" sz="2000" dirty="0"/>
            </a:br>
            <a:r>
              <a:rPr lang="lt-LT" sz="2000" dirty="0"/>
              <a:t>1 prioritetas </a:t>
            </a:r>
            <a:br>
              <a:rPr lang="lt-LT" sz="2000" dirty="0"/>
            </a:br>
            <a:r>
              <a:rPr lang="lt-LT" sz="2000" dirty="0"/>
              <a:t>Darnios žuvininkystės skatinimas ir jūrų biologinių išteklių išsaugojimas</a:t>
            </a:r>
          </a:p>
        </p:txBody>
      </p:sp>
      <p:graphicFrame>
        <p:nvGraphicFramePr>
          <p:cNvPr id="4" name="Content Placeholder 3">
            <a:extLst>
              <a:ext uri="{FF2B5EF4-FFF2-40B4-BE49-F238E27FC236}">
                <a16:creationId xmlns:a16="http://schemas.microsoft.com/office/drawing/2014/main" xmlns="" id="{C46CD3ED-BEBA-4F8D-A4E6-F3174BD6FECC}"/>
              </a:ext>
            </a:extLst>
          </p:cNvPr>
          <p:cNvGraphicFramePr>
            <a:graphicFrameLocks noGrp="1"/>
          </p:cNvGraphicFramePr>
          <p:nvPr>
            <p:ph idx="1"/>
            <p:extLst>
              <p:ext uri="{D42A27DB-BD31-4B8C-83A1-F6EECF244321}">
                <p14:modId xmlns:p14="http://schemas.microsoft.com/office/powerpoint/2010/main" val="2442227453"/>
              </p:ext>
            </p:extLst>
          </p:nvPr>
        </p:nvGraphicFramePr>
        <p:xfrm>
          <a:off x="539552" y="1600200"/>
          <a:ext cx="8147248" cy="4150360"/>
        </p:xfrm>
        <a:graphic>
          <a:graphicData uri="http://schemas.openxmlformats.org/drawingml/2006/table">
            <a:tbl>
              <a:tblPr firstRow="1" bandRow="1">
                <a:tableStyleId>{327F97BB-C833-4FB7-BDE5-3F7075034690}</a:tableStyleId>
              </a:tblPr>
              <a:tblGrid>
                <a:gridCol w="432048">
                  <a:extLst>
                    <a:ext uri="{9D8B030D-6E8A-4147-A177-3AD203B41FA5}">
                      <a16:colId xmlns:a16="http://schemas.microsoft.com/office/drawing/2014/main" xmlns="" val="3036574740"/>
                    </a:ext>
                  </a:extLst>
                </a:gridCol>
                <a:gridCol w="7715200">
                  <a:extLst>
                    <a:ext uri="{9D8B030D-6E8A-4147-A177-3AD203B41FA5}">
                      <a16:colId xmlns:a16="http://schemas.microsoft.com/office/drawing/2014/main" xmlns="" val="3369089134"/>
                    </a:ext>
                  </a:extLst>
                </a:gridCol>
              </a:tblGrid>
              <a:tr h="370840">
                <a:tc>
                  <a:txBody>
                    <a:bodyPr/>
                    <a:lstStyle/>
                    <a:p>
                      <a:endParaRPr lang="lt-LT" sz="1400" dirty="0">
                        <a:solidFill>
                          <a:schemeClr val="accent2">
                            <a:lumMod val="7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400" b="1" kern="1200" dirty="0">
                          <a:solidFill>
                            <a:schemeClr val="accent2">
                              <a:lumMod val="75000"/>
                            </a:schemeClr>
                          </a:solidFill>
                          <a:effectLst/>
                          <a:latin typeface="+mn-lt"/>
                          <a:ea typeface="+mn-ea"/>
                          <a:cs typeface="+mn-cs"/>
                        </a:rPr>
                        <a:t>Jūrų ir pakrantės biologinės įvairovės ir ekosistemų apsauga ir atkūrimas</a:t>
                      </a:r>
                    </a:p>
                    <a:p>
                      <a:pPr marL="0" marR="0" lvl="0" indent="0" algn="ctr" defTabSz="914400" rtl="0" eaLnBrk="1" fontAlgn="auto" latinLnBrk="0" hangingPunct="1">
                        <a:lnSpc>
                          <a:spcPct val="100000"/>
                        </a:lnSpc>
                        <a:spcBef>
                          <a:spcPts val="0"/>
                        </a:spcBef>
                        <a:spcAft>
                          <a:spcPts val="0"/>
                        </a:spcAft>
                        <a:buClrTx/>
                        <a:buSzTx/>
                        <a:buFontTx/>
                        <a:buNone/>
                        <a:tabLst/>
                        <a:defRPr/>
                      </a:pPr>
                      <a:r>
                        <a:rPr lang="lt-LT" sz="1400" b="1" i="1" kern="1200" dirty="0">
                          <a:solidFill>
                            <a:schemeClr val="accent2">
                              <a:lumMod val="75000"/>
                            </a:schemeClr>
                          </a:solidFill>
                          <a:effectLst/>
                          <a:latin typeface="+mn-lt"/>
                          <a:ea typeface="+mn-ea"/>
                          <a:cs typeface="+mn-cs"/>
                        </a:rPr>
                        <a:t>(pagal pasidalijamojo valdymo principą)</a:t>
                      </a:r>
                    </a:p>
                  </a:txBody>
                  <a:tcPr/>
                </a:tc>
                <a:extLst>
                  <a:ext uri="{0D108BD9-81ED-4DB2-BD59-A6C34878D82A}">
                    <a16:rowId xmlns:a16="http://schemas.microsoft.com/office/drawing/2014/main" xmlns="" val="1953648206"/>
                  </a:ext>
                </a:extLst>
              </a:tr>
              <a:tr h="370840">
                <a:tc>
                  <a:txBody>
                    <a:bodyPr/>
                    <a:lstStyle/>
                    <a:p>
                      <a:endParaRPr lang="lt-LT" sz="1400" dirty="0">
                        <a:solidFill>
                          <a:schemeClr val="accent2">
                            <a:lumMod val="75000"/>
                          </a:schemeClr>
                        </a:solidFill>
                      </a:endParaRPr>
                    </a:p>
                  </a:txBody>
                  <a:tcPr/>
                </a:tc>
                <a:tc>
                  <a:txBody>
                    <a:bodyPr/>
                    <a:lstStyle/>
                    <a:p>
                      <a:r>
                        <a:rPr lang="lt-LT" sz="1400" b="1" kern="1200" dirty="0">
                          <a:solidFill>
                            <a:schemeClr val="accent2">
                              <a:lumMod val="75000"/>
                            </a:schemeClr>
                          </a:solidFill>
                          <a:effectLst/>
                          <a:latin typeface="+mn-lt"/>
                          <a:ea typeface="+mn-ea"/>
                          <a:cs typeface="+mn-cs"/>
                        </a:rPr>
                        <a:t>Parama gali apimti:</a:t>
                      </a:r>
                    </a:p>
                  </a:txBody>
                  <a:tcPr/>
                </a:tc>
                <a:extLst>
                  <a:ext uri="{0D108BD9-81ED-4DB2-BD59-A6C34878D82A}">
                    <a16:rowId xmlns:a16="http://schemas.microsoft.com/office/drawing/2014/main" xmlns="" val="1620427162"/>
                  </a:ext>
                </a:extLst>
              </a:tr>
              <a:tr h="370840">
                <a:tc>
                  <a:txBody>
                    <a:bodyPr/>
                    <a:lstStyle/>
                    <a:p>
                      <a:r>
                        <a:rPr lang="lt-LT" sz="1400" dirty="0">
                          <a:solidFill>
                            <a:schemeClr val="accent2">
                              <a:lumMod val="75000"/>
                            </a:schemeClr>
                          </a:solidFill>
                        </a:rPr>
                        <a: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400" kern="1200" dirty="0">
                          <a:solidFill>
                            <a:schemeClr val="accent2">
                              <a:lumMod val="75000"/>
                            </a:schemeClr>
                          </a:solidFill>
                          <a:effectLst/>
                          <a:latin typeface="+mn-lt"/>
                          <a:ea typeface="+mn-ea"/>
                          <a:cs typeface="+mn-cs"/>
                        </a:rPr>
                        <a:t>kompensaciją žvejams, kad jie surinktų iš jūros pamestus žvejybos įrankius ir šiukšles</a:t>
                      </a:r>
                    </a:p>
                  </a:txBody>
                  <a:tcPr/>
                </a:tc>
                <a:extLst>
                  <a:ext uri="{0D108BD9-81ED-4DB2-BD59-A6C34878D82A}">
                    <a16:rowId xmlns:a16="http://schemas.microsoft.com/office/drawing/2014/main" xmlns="" val="4020377580"/>
                  </a:ext>
                </a:extLst>
              </a:tr>
              <a:tr h="370840">
                <a:tc>
                  <a:txBody>
                    <a:bodyPr/>
                    <a:lstStyle/>
                    <a:p>
                      <a:r>
                        <a:rPr lang="lt-LT" sz="1400" dirty="0">
                          <a:solidFill>
                            <a:schemeClr val="accent2">
                              <a:lumMod val="75000"/>
                            </a:schemeClr>
                          </a:solidFill>
                        </a:rPr>
                        <a:t>(b)</a:t>
                      </a:r>
                    </a:p>
                  </a:txBody>
                  <a:tcPr/>
                </a:tc>
                <a:tc>
                  <a:txBody>
                    <a:bodyPr/>
                    <a:lstStyle/>
                    <a:p>
                      <a:r>
                        <a:rPr lang="lt-LT" sz="1400" kern="1200" dirty="0">
                          <a:solidFill>
                            <a:schemeClr val="accent2">
                              <a:lumMod val="75000"/>
                            </a:schemeClr>
                          </a:solidFill>
                          <a:effectLst/>
                          <a:latin typeface="+mn-lt"/>
                          <a:ea typeface="+mn-ea"/>
                          <a:cs typeface="+mn-cs"/>
                        </a:rPr>
                        <a:t>investicijas į uostus, kad juose būtų įrengtos tinkama pamestų žvejybos įrankių ir šiukšlių priėmimo infrastruktūra</a:t>
                      </a:r>
                      <a:endParaRPr lang="lt-LT" sz="1400" dirty="0">
                        <a:solidFill>
                          <a:schemeClr val="accent2">
                            <a:lumMod val="75000"/>
                          </a:schemeClr>
                        </a:solidFill>
                      </a:endParaRPr>
                    </a:p>
                  </a:txBody>
                  <a:tcPr/>
                </a:tc>
                <a:extLst>
                  <a:ext uri="{0D108BD9-81ED-4DB2-BD59-A6C34878D82A}">
                    <a16:rowId xmlns:a16="http://schemas.microsoft.com/office/drawing/2014/main" xmlns="" val="460350772"/>
                  </a:ext>
                </a:extLst>
              </a:tr>
              <a:tr h="370840">
                <a:tc>
                  <a:txBody>
                    <a:bodyPr/>
                    <a:lstStyle/>
                    <a:p>
                      <a:r>
                        <a:rPr lang="lt-LT" sz="1400" dirty="0">
                          <a:solidFill>
                            <a:schemeClr val="accent2">
                              <a:lumMod val="75000"/>
                            </a:schemeClr>
                          </a:solidFill>
                        </a:rPr>
                        <a:t>(c)</a:t>
                      </a:r>
                    </a:p>
                  </a:txBody>
                  <a:tcPr/>
                </a:tc>
                <a:tc>
                  <a:txBody>
                    <a:bodyPr/>
                    <a:lstStyle/>
                    <a:p>
                      <a:r>
                        <a:rPr lang="lt-LT" sz="1400" kern="1200" dirty="0">
                          <a:solidFill>
                            <a:schemeClr val="accent2">
                              <a:lumMod val="75000"/>
                            </a:schemeClr>
                          </a:solidFill>
                          <a:effectLst/>
                          <a:latin typeface="+mn-lt"/>
                          <a:ea typeface="+mn-ea"/>
                          <a:cs typeface="+mn-cs"/>
                        </a:rPr>
                        <a:t>veiksmus, kuriais siekiama pasiekti arba išlaikyti gerą jūrų aplinkos būklę, kaip Jūrų strategijos pagrindų direktyvoje </a:t>
                      </a:r>
                    </a:p>
                  </a:txBody>
                  <a:tcPr/>
                </a:tc>
                <a:extLst>
                  <a:ext uri="{0D108BD9-81ED-4DB2-BD59-A6C34878D82A}">
                    <a16:rowId xmlns:a16="http://schemas.microsoft.com/office/drawing/2014/main" xmlns="" val="1285654774"/>
                  </a:ext>
                </a:extLst>
              </a:tr>
              <a:tr h="370840">
                <a:tc>
                  <a:txBody>
                    <a:bodyPr/>
                    <a:lstStyle/>
                    <a:p>
                      <a:r>
                        <a:rPr lang="lt-LT" sz="1400" dirty="0">
                          <a:solidFill>
                            <a:schemeClr val="accent2">
                              <a:lumMod val="75000"/>
                            </a:schemeClr>
                          </a:solidFill>
                        </a:rPr>
                        <a:t>(d)</a:t>
                      </a:r>
                    </a:p>
                  </a:txBody>
                  <a:tcPr/>
                </a:tc>
                <a:tc>
                  <a:txBody>
                    <a:bodyPr/>
                    <a:lstStyle/>
                    <a:p>
                      <a:r>
                        <a:rPr lang="lt-LT" sz="1400" kern="1200" dirty="0">
                          <a:solidFill>
                            <a:schemeClr val="accent2">
                              <a:lumMod val="75000"/>
                            </a:schemeClr>
                          </a:solidFill>
                          <a:effectLst/>
                          <a:latin typeface="+mn-lt"/>
                          <a:ea typeface="+mn-ea"/>
                          <a:cs typeface="+mn-cs"/>
                        </a:rPr>
                        <a:t>erdvės apsaugos priemonių įgyvendinimą pagal Jūrų strategijos pagrindų direktyvą</a:t>
                      </a:r>
                    </a:p>
                  </a:txBody>
                  <a:tcPr/>
                </a:tc>
                <a:extLst>
                  <a:ext uri="{0D108BD9-81ED-4DB2-BD59-A6C34878D82A}">
                    <a16:rowId xmlns:a16="http://schemas.microsoft.com/office/drawing/2014/main" xmlns="" val="105716285"/>
                  </a:ext>
                </a:extLst>
              </a:tr>
              <a:tr h="370840">
                <a:tc>
                  <a:txBody>
                    <a:bodyPr/>
                    <a:lstStyle/>
                    <a:p>
                      <a:r>
                        <a:rPr lang="lt-LT" sz="1400" dirty="0">
                          <a:solidFill>
                            <a:schemeClr val="accent2">
                              <a:lumMod val="75000"/>
                            </a:schemeClr>
                          </a:solidFill>
                        </a:rPr>
                        <a:t>(e)</a:t>
                      </a:r>
                    </a:p>
                  </a:txBody>
                  <a:tcPr/>
                </a:tc>
                <a:tc>
                  <a:txBody>
                    <a:bodyPr/>
                    <a:lstStyle/>
                    <a:p>
                      <a:r>
                        <a:rPr lang="lt-LT" sz="1400" kern="1200" dirty="0" err="1">
                          <a:solidFill>
                            <a:schemeClr val="accent2">
                              <a:lumMod val="75000"/>
                            </a:schemeClr>
                          </a:solidFill>
                          <a:effectLst/>
                          <a:latin typeface="+mn-lt"/>
                          <a:ea typeface="+mn-ea"/>
                          <a:cs typeface="+mn-cs"/>
                        </a:rPr>
                        <a:t>Natura</a:t>
                      </a:r>
                      <a:r>
                        <a:rPr lang="lt-LT" sz="1400" kern="1200" dirty="0">
                          <a:solidFill>
                            <a:schemeClr val="accent2">
                              <a:lumMod val="75000"/>
                            </a:schemeClr>
                          </a:solidFill>
                          <a:effectLst/>
                          <a:latin typeface="+mn-lt"/>
                          <a:ea typeface="+mn-ea"/>
                          <a:cs typeface="+mn-cs"/>
                        </a:rPr>
                        <a:t> 2000“ teritorijų valdymą, atkūrimą ir stebėseną</a:t>
                      </a:r>
                    </a:p>
                  </a:txBody>
                  <a:tcPr/>
                </a:tc>
                <a:extLst>
                  <a:ext uri="{0D108BD9-81ED-4DB2-BD59-A6C34878D82A}">
                    <a16:rowId xmlns:a16="http://schemas.microsoft.com/office/drawing/2014/main" xmlns="" val="309432768"/>
                  </a:ext>
                </a:extLst>
              </a:tr>
              <a:tr h="370840">
                <a:tc>
                  <a:txBody>
                    <a:bodyPr/>
                    <a:lstStyle/>
                    <a:p>
                      <a:r>
                        <a:rPr lang="lt-LT" sz="1400" dirty="0">
                          <a:solidFill>
                            <a:schemeClr val="accent2">
                              <a:lumMod val="75000"/>
                            </a:schemeClr>
                          </a:solidFill>
                        </a:rPr>
                        <a:t>(f)</a:t>
                      </a:r>
                    </a:p>
                  </a:txBody>
                  <a:tcPr/>
                </a:tc>
                <a:tc>
                  <a:txBody>
                    <a:bodyPr/>
                    <a:lstStyle/>
                    <a:p>
                      <a:r>
                        <a:rPr lang="lt-LT" sz="1400" kern="1200" dirty="0">
                          <a:solidFill>
                            <a:schemeClr val="accent2">
                              <a:lumMod val="75000"/>
                            </a:schemeClr>
                          </a:solidFill>
                          <a:effectLst/>
                          <a:latin typeface="+mn-lt"/>
                          <a:ea typeface="+mn-ea"/>
                          <a:cs typeface="+mn-cs"/>
                        </a:rPr>
                        <a:t>rūšių apsaugą pagal Buveinių ir Paukščių direktyvas</a:t>
                      </a:r>
                      <a:endParaRPr lang="lt-LT" sz="1400" dirty="0">
                        <a:solidFill>
                          <a:schemeClr val="accent2">
                            <a:lumMod val="75000"/>
                          </a:schemeClr>
                        </a:solidFill>
                      </a:endParaRPr>
                    </a:p>
                  </a:txBody>
                  <a:tcPr/>
                </a:tc>
                <a:extLst>
                  <a:ext uri="{0D108BD9-81ED-4DB2-BD59-A6C34878D82A}">
                    <a16:rowId xmlns:a16="http://schemas.microsoft.com/office/drawing/2014/main" xmlns="" val="603745346"/>
                  </a:ext>
                </a:extLst>
              </a:tr>
              <a:tr h="370840">
                <a:tc>
                  <a:txBody>
                    <a:bodyPr/>
                    <a:lstStyle/>
                    <a:p>
                      <a:endParaRPr lang="lt-LT" sz="1400" dirty="0">
                        <a:solidFill>
                          <a:schemeClr val="accent2">
                            <a:lumMod val="75000"/>
                          </a:schemeClr>
                        </a:solidFill>
                      </a:endParaRPr>
                    </a:p>
                  </a:txBody>
                  <a:tcPr/>
                </a:tc>
                <a:tc>
                  <a:txBody>
                    <a:bodyPr/>
                    <a:lstStyle/>
                    <a:p>
                      <a:endParaRPr lang="lt-LT" sz="1400" dirty="0">
                        <a:solidFill>
                          <a:schemeClr val="accent2">
                            <a:lumMod val="75000"/>
                          </a:schemeClr>
                        </a:solidFill>
                      </a:endParaRPr>
                    </a:p>
                  </a:txBody>
                  <a:tcPr/>
                </a:tc>
                <a:extLst>
                  <a:ext uri="{0D108BD9-81ED-4DB2-BD59-A6C34878D82A}">
                    <a16:rowId xmlns:a16="http://schemas.microsoft.com/office/drawing/2014/main" xmlns="" val="482214622"/>
                  </a:ext>
                </a:extLst>
              </a:tr>
              <a:tr h="370840">
                <a:tc>
                  <a:txBody>
                    <a:bodyPr/>
                    <a:lstStyle/>
                    <a:p>
                      <a:endParaRPr lang="lt-LT" sz="1400" dirty="0">
                        <a:solidFill>
                          <a:schemeClr val="accent2">
                            <a:lumMod val="75000"/>
                          </a:schemeClr>
                        </a:solidFill>
                      </a:endParaRPr>
                    </a:p>
                  </a:txBody>
                  <a:tcPr/>
                </a:tc>
                <a:tc>
                  <a:txBody>
                    <a:bodyPr/>
                    <a:lstStyle/>
                    <a:p>
                      <a:endParaRPr lang="lt-LT" sz="1400" dirty="0">
                        <a:solidFill>
                          <a:schemeClr val="accent2">
                            <a:lumMod val="75000"/>
                          </a:schemeClr>
                        </a:solidFill>
                      </a:endParaRPr>
                    </a:p>
                  </a:txBody>
                  <a:tcPr/>
                </a:tc>
                <a:extLst>
                  <a:ext uri="{0D108BD9-81ED-4DB2-BD59-A6C34878D82A}">
                    <a16:rowId xmlns:a16="http://schemas.microsoft.com/office/drawing/2014/main" xmlns="" val="43029638"/>
                  </a:ext>
                </a:extLst>
              </a:tr>
            </a:tbl>
          </a:graphicData>
        </a:graphic>
      </p:graphicFrame>
      <p:sp>
        <p:nvSpPr>
          <p:cNvPr id="7" name="TextBox 6">
            <a:extLst>
              <a:ext uri="{FF2B5EF4-FFF2-40B4-BE49-F238E27FC236}">
                <a16:creationId xmlns:a16="http://schemas.microsoft.com/office/drawing/2014/main" xmlns="" id="{5FBB5CDE-8CD8-46FD-97AA-62995073B9DF}"/>
              </a:ext>
            </a:extLst>
          </p:cNvPr>
          <p:cNvSpPr txBox="1"/>
          <p:nvPr/>
        </p:nvSpPr>
        <p:spPr>
          <a:xfrm>
            <a:off x="3660950" y="5157192"/>
            <a:ext cx="5087514" cy="553998"/>
          </a:xfrm>
          <a:prstGeom prst="rect">
            <a:avLst/>
          </a:prstGeom>
          <a:solidFill>
            <a:srgbClr val="DAEFC3"/>
          </a:solidFill>
        </p:spPr>
        <p:txBody>
          <a:bodyPr wrap="square" rtlCol="0">
            <a:spAutoFit/>
          </a:bodyPr>
          <a:lstStyle/>
          <a:p>
            <a:pPr lvl="0"/>
            <a:r>
              <a:rPr lang="lt-LT" b="1" dirty="0">
                <a:solidFill>
                  <a:srgbClr val="C00000"/>
                </a:solidFill>
              </a:rPr>
              <a:t>(!)</a:t>
            </a:r>
            <a:r>
              <a:rPr lang="lt-LT" dirty="0">
                <a:solidFill>
                  <a:srgbClr val="C00000"/>
                </a:solidFill>
              </a:rPr>
              <a:t> </a:t>
            </a:r>
            <a:r>
              <a:rPr lang="lt-LT" sz="1200" b="1" u="sng" dirty="0">
                <a:solidFill>
                  <a:srgbClr val="C00000"/>
                </a:solidFill>
              </a:rPr>
              <a:t>LT pozicija</a:t>
            </a:r>
            <a:r>
              <a:rPr lang="lt-LT" sz="1200" dirty="0">
                <a:solidFill>
                  <a:srgbClr val="C00000"/>
                </a:solidFill>
              </a:rPr>
              <a:t>: būtina papildyti kompensacijomis už saugomų žinduolių ir paukščių padarytą žalą</a:t>
            </a:r>
          </a:p>
        </p:txBody>
      </p:sp>
    </p:spTree>
    <p:extLst>
      <p:ext uri="{BB962C8B-B14F-4D97-AF65-F5344CB8AC3E}">
        <p14:creationId xmlns:p14="http://schemas.microsoft.com/office/powerpoint/2010/main" val="1822796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BB5E09-E14B-4E31-BE67-FB1D58B18991}"/>
              </a:ext>
            </a:extLst>
          </p:cNvPr>
          <p:cNvSpPr>
            <a:spLocks noGrp="1"/>
          </p:cNvSpPr>
          <p:nvPr>
            <p:ph type="title"/>
          </p:nvPr>
        </p:nvSpPr>
        <p:spPr/>
        <p:txBody>
          <a:bodyPr/>
          <a:lstStyle/>
          <a:p>
            <a:r>
              <a:rPr lang="lt-LT" sz="2400" dirty="0"/>
              <a:t>2021-2027 m. EJRŽF</a:t>
            </a:r>
            <a:br>
              <a:rPr lang="lt-LT" sz="2400" dirty="0"/>
            </a:br>
            <a:r>
              <a:rPr lang="lt-LT" sz="2400" dirty="0"/>
              <a:t>Bendra informacija</a:t>
            </a:r>
          </a:p>
        </p:txBody>
      </p:sp>
      <p:graphicFrame>
        <p:nvGraphicFramePr>
          <p:cNvPr id="4" name="Content Placeholder 3">
            <a:extLst>
              <a:ext uri="{FF2B5EF4-FFF2-40B4-BE49-F238E27FC236}">
                <a16:creationId xmlns:a16="http://schemas.microsoft.com/office/drawing/2014/main" xmlns="" id="{2132B6E7-7549-4DA1-BC4A-25D498309EA2}"/>
              </a:ext>
            </a:extLst>
          </p:cNvPr>
          <p:cNvGraphicFramePr>
            <a:graphicFrameLocks noGrp="1"/>
          </p:cNvGraphicFramePr>
          <p:nvPr>
            <p:ph idx="1"/>
            <p:extLst>
              <p:ext uri="{D42A27DB-BD31-4B8C-83A1-F6EECF244321}">
                <p14:modId xmlns:p14="http://schemas.microsoft.com/office/powerpoint/2010/main" val="2932327001"/>
              </p:ext>
            </p:extLst>
          </p:nvPr>
        </p:nvGraphicFramePr>
        <p:xfrm>
          <a:off x="539552" y="1196752"/>
          <a:ext cx="8229600" cy="5461000"/>
        </p:xfrm>
        <a:graphic>
          <a:graphicData uri="http://schemas.openxmlformats.org/drawingml/2006/table">
            <a:tbl>
              <a:tblPr firstRow="1" bandRow="1">
                <a:tableStyleId>{327F97BB-C833-4FB7-BDE5-3F7075034690}</a:tableStyleId>
              </a:tblPr>
              <a:tblGrid>
                <a:gridCol w="8229600">
                  <a:extLst>
                    <a:ext uri="{9D8B030D-6E8A-4147-A177-3AD203B41FA5}">
                      <a16:colId xmlns:a16="http://schemas.microsoft.com/office/drawing/2014/main" xmlns="" val="1239896475"/>
                    </a:ext>
                  </a:extLst>
                </a:gridCol>
              </a:tblGrid>
              <a:tr h="2702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600" b="1" dirty="0">
                          <a:solidFill>
                            <a:srgbClr val="00B050"/>
                          </a:solidFill>
                        </a:rPr>
                        <a:t>Tikslas</a:t>
                      </a:r>
                      <a:r>
                        <a:rPr lang="lt-LT" sz="1600" dirty="0">
                          <a:solidFill>
                            <a:schemeClr val="accent2">
                              <a:lumMod val="75000"/>
                            </a:schemeClr>
                          </a:solidFill>
                        </a:rPr>
                        <a:t> </a:t>
                      </a:r>
                    </a:p>
                  </a:txBody>
                  <a:tcPr/>
                </a:tc>
                <a:extLst>
                  <a:ext uri="{0D108BD9-81ED-4DB2-BD59-A6C34878D82A}">
                    <a16:rowId xmlns:a16="http://schemas.microsoft.com/office/drawing/2014/main" xmlns="" val="299363040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600" b="1" kern="1200" dirty="0">
                          <a:solidFill>
                            <a:schemeClr val="accent2">
                              <a:lumMod val="75000"/>
                            </a:schemeClr>
                          </a:solidFill>
                          <a:effectLst/>
                          <a:latin typeface="+mn-lt"/>
                          <a:ea typeface="+mn-ea"/>
                          <a:cs typeface="+mn-cs"/>
                        </a:rPr>
                        <a:t>Skirti Sąjungos biudžeto finansavimą siekiant paremti bendrą žuvininkystės politiką (BŽP), Sąjungos jūrų politiką ir Sąjungos tarptautinius įsipareigojimus vandenynų valdymo srityje</a:t>
                      </a:r>
                      <a:endParaRPr lang="lt-LT" sz="1600" dirty="0">
                        <a:solidFill>
                          <a:schemeClr val="accent2">
                            <a:lumMod val="75000"/>
                          </a:schemeClr>
                        </a:solidFill>
                      </a:endParaRPr>
                    </a:p>
                  </a:txBody>
                  <a:tcPr/>
                </a:tc>
                <a:extLst>
                  <a:ext uri="{0D108BD9-81ED-4DB2-BD59-A6C34878D82A}">
                    <a16:rowId xmlns:a16="http://schemas.microsoft.com/office/drawing/2014/main" xmlns="" val="3806588561"/>
                  </a:ext>
                </a:extLst>
              </a:tr>
              <a:tr h="441032">
                <a:tc>
                  <a:txBody>
                    <a:bodyPr/>
                    <a:lstStyle/>
                    <a:p>
                      <a:pPr algn="ctr"/>
                      <a:r>
                        <a:rPr lang="lt-LT" sz="1600" b="1" dirty="0">
                          <a:solidFill>
                            <a:srgbClr val="00B050"/>
                          </a:solidFill>
                        </a:rPr>
                        <a:t>Kai kuriuos Pasiūlymo prielaidos </a:t>
                      </a:r>
                      <a:r>
                        <a:rPr lang="lt-LT" sz="1600" dirty="0">
                          <a:solidFill>
                            <a:schemeClr val="accent2">
                              <a:lumMod val="75000"/>
                            </a:schemeClr>
                          </a:solidFill>
                        </a:rPr>
                        <a:t>(atsižvelgiant į EK konsultacijas su suinteresuotosiomis šalimis)</a:t>
                      </a:r>
                    </a:p>
                  </a:txBody>
                  <a:tcPr/>
                </a:tc>
                <a:extLst>
                  <a:ext uri="{0D108BD9-81ED-4DB2-BD59-A6C34878D82A}">
                    <a16:rowId xmlns:a16="http://schemas.microsoft.com/office/drawing/2014/main" xmlns="" val="19986757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400" i="1" kern="1200" dirty="0">
                          <a:solidFill>
                            <a:schemeClr val="accent2">
                              <a:lumMod val="75000"/>
                            </a:schemeClr>
                          </a:solidFill>
                          <a:effectLst/>
                          <a:latin typeface="+mn-lt"/>
                          <a:ea typeface="+mn-ea"/>
                          <a:cs typeface="+mn-cs"/>
                        </a:rPr>
                        <a:t>2014–2020 m. EJRŽF: pernelyg griežti Sąjungos teisės aktais, aiškinimo griežtumas ir nelankstumas ir pernelyg didelis dėmesys tinkamumui finansuoti, o ne tikslų ir uždavinių pasiekimui. Reikia mažiau sudėtingų teisės aktų ir paprastesnės teisės aktų sistemos</a:t>
                      </a:r>
                    </a:p>
                    <a:p>
                      <a:endParaRPr lang="lt-LT" sz="1400" i="1" dirty="0">
                        <a:solidFill>
                          <a:schemeClr val="accent2">
                            <a:lumMod val="75000"/>
                          </a:schemeClr>
                        </a:solidFill>
                      </a:endParaRPr>
                    </a:p>
                  </a:txBody>
                  <a:tcPr/>
                </a:tc>
                <a:extLst>
                  <a:ext uri="{0D108BD9-81ED-4DB2-BD59-A6C34878D82A}">
                    <a16:rowId xmlns:a16="http://schemas.microsoft.com/office/drawing/2014/main" xmlns="" val="5633231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400" i="1" kern="1200" dirty="0">
                          <a:solidFill>
                            <a:schemeClr val="accent2">
                              <a:lumMod val="75000"/>
                            </a:schemeClr>
                          </a:solidFill>
                          <a:effectLst/>
                          <a:latin typeface="+mn-lt"/>
                          <a:ea typeface="+mn-ea"/>
                          <a:cs typeface="+mn-cs"/>
                        </a:rPr>
                        <a:t>Labai išsiskyrė nuomonės dėl paramos žvejybos laivynams: beveik lygiai pusė suinteresuotųjų subjektų buvo už laivynams skirtų priemonių tęsimą ir beveik pusė – prieš</a:t>
                      </a:r>
                    </a:p>
                    <a:p>
                      <a:endParaRPr lang="lt-LT" sz="1400" i="1" dirty="0">
                        <a:solidFill>
                          <a:schemeClr val="accent2">
                            <a:lumMod val="75000"/>
                          </a:schemeClr>
                        </a:solidFill>
                      </a:endParaRPr>
                    </a:p>
                  </a:txBody>
                  <a:tcPr/>
                </a:tc>
                <a:extLst>
                  <a:ext uri="{0D108BD9-81ED-4DB2-BD59-A6C34878D82A}">
                    <a16:rowId xmlns:a16="http://schemas.microsoft.com/office/drawing/2014/main" xmlns="" val="30157804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400" i="1" kern="1200" dirty="0">
                          <a:solidFill>
                            <a:schemeClr val="accent2">
                              <a:lumMod val="75000"/>
                            </a:schemeClr>
                          </a:solidFill>
                          <a:effectLst/>
                          <a:latin typeface="+mn-lt"/>
                          <a:ea typeface="+mn-ea"/>
                          <a:cs typeface="+mn-cs"/>
                        </a:rPr>
                        <a:t>11 valstybių narių grupė pritarė, kad dabartinė Sąjungos parama akvakultūrai būtų ir toliau skiriama iš būsimo fondo, visų pirma, gėlavandenei akvakultūrai</a:t>
                      </a:r>
                    </a:p>
                    <a:p>
                      <a:endParaRPr lang="lt-LT" sz="1400" i="1" dirty="0">
                        <a:solidFill>
                          <a:schemeClr val="accent2">
                            <a:lumMod val="75000"/>
                          </a:schemeClr>
                        </a:solidFill>
                      </a:endParaRPr>
                    </a:p>
                  </a:txBody>
                  <a:tcPr/>
                </a:tc>
                <a:extLst>
                  <a:ext uri="{0D108BD9-81ED-4DB2-BD59-A6C34878D82A}">
                    <a16:rowId xmlns:a16="http://schemas.microsoft.com/office/drawing/2014/main" xmlns="" val="3109584981"/>
                  </a:ext>
                </a:extLst>
              </a:tr>
              <a:tr h="537264">
                <a:tc>
                  <a:txBody>
                    <a:bodyPr/>
                    <a:lstStyle/>
                    <a:p>
                      <a:r>
                        <a:rPr lang="lt-LT" sz="1400" i="1" kern="1200" dirty="0">
                          <a:solidFill>
                            <a:schemeClr val="accent2">
                              <a:lumMod val="75000"/>
                            </a:schemeClr>
                          </a:solidFill>
                          <a:effectLst/>
                          <a:latin typeface="+mn-lt"/>
                          <a:ea typeface="+mn-ea"/>
                          <a:cs typeface="+mn-cs"/>
                        </a:rPr>
                        <a:t>Dėl mažos apimties priekrantės žvejybos: pritariama tam, kad būtų skiriama tikslingesnė ir labiau individualizuota parama ir kad toliau būtų taikomas didesnis paramos lygis ir išliktų palankesnio požiūrio galimybė. Poreikis užtikrinti lankstumą atsižvelgiant į vietos ypatumus ir siekiant palengvinti senėjančios darbo jėgos kartų atsinaujinimą</a:t>
                      </a:r>
                      <a:endParaRPr lang="lt-LT" sz="1400" i="1" dirty="0">
                        <a:solidFill>
                          <a:schemeClr val="accent2">
                            <a:lumMod val="75000"/>
                          </a:schemeClr>
                        </a:solidFill>
                      </a:endParaRPr>
                    </a:p>
                  </a:txBody>
                  <a:tcPr/>
                </a:tc>
                <a:extLst>
                  <a:ext uri="{0D108BD9-81ED-4DB2-BD59-A6C34878D82A}">
                    <a16:rowId xmlns:a16="http://schemas.microsoft.com/office/drawing/2014/main" xmlns="" val="3844580"/>
                  </a:ext>
                </a:extLst>
              </a:tr>
              <a:tr h="370840">
                <a:tc>
                  <a:txBody>
                    <a:bodyPr/>
                    <a:lstStyle/>
                    <a:p>
                      <a:r>
                        <a:rPr lang="lt-LT" sz="1400" i="1" kern="1200" dirty="0">
                          <a:solidFill>
                            <a:schemeClr val="accent2">
                              <a:lumMod val="75000"/>
                            </a:schemeClr>
                          </a:solidFill>
                          <a:effectLst/>
                          <a:latin typeface="+mn-lt"/>
                          <a:ea typeface="+mn-ea"/>
                          <a:cs typeface="+mn-cs"/>
                        </a:rPr>
                        <a:t>Daugumos pripažįstamas svarbus bendruomenės inicijuotos vietos plėtros (BIVP) vaidmuo</a:t>
                      </a:r>
                    </a:p>
                  </a:txBody>
                  <a:tcPr/>
                </a:tc>
                <a:extLst>
                  <a:ext uri="{0D108BD9-81ED-4DB2-BD59-A6C34878D82A}">
                    <a16:rowId xmlns:a16="http://schemas.microsoft.com/office/drawing/2014/main" xmlns="" val="3510755571"/>
                  </a:ext>
                </a:extLst>
              </a:tr>
            </a:tbl>
          </a:graphicData>
        </a:graphic>
      </p:graphicFrame>
    </p:spTree>
    <p:extLst>
      <p:ext uri="{BB962C8B-B14F-4D97-AF65-F5344CB8AC3E}">
        <p14:creationId xmlns:p14="http://schemas.microsoft.com/office/powerpoint/2010/main" val="1548088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A74973-2825-4442-A0D2-CE35FC1499E3}"/>
              </a:ext>
            </a:extLst>
          </p:cNvPr>
          <p:cNvSpPr>
            <a:spLocks noGrp="1"/>
          </p:cNvSpPr>
          <p:nvPr>
            <p:ph type="title"/>
          </p:nvPr>
        </p:nvSpPr>
        <p:spPr>
          <a:xfrm>
            <a:off x="457200" y="274638"/>
            <a:ext cx="8229600" cy="1426170"/>
          </a:xfrm>
        </p:spPr>
        <p:txBody>
          <a:bodyPr/>
          <a:lstStyle/>
          <a:p>
            <a:r>
              <a:rPr lang="lt-LT" sz="2000" dirty="0"/>
              <a:t>2021-2027 m. EJRŽF</a:t>
            </a:r>
            <a:br>
              <a:rPr lang="lt-LT" sz="2000" dirty="0"/>
            </a:br>
            <a:r>
              <a:rPr lang="lt-LT" sz="2000" dirty="0"/>
              <a:t>2 prioritetas </a:t>
            </a:r>
            <a:br>
              <a:rPr lang="lt-LT" sz="2000" dirty="0"/>
            </a:br>
            <a:r>
              <a:rPr lang="lt-LT" sz="2000" dirty="0"/>
              <a:t>Indėlis į aprūpinimą maistu Sąjungoje konkurencingos ir tvarios akvakultūros ir rinkų priemonėmis</a:t>
            </a:r>
          </a:p>
        </p:txBody>
      </p:sp>
      <p:graphicFrame>
        <p:nvGraphicFramePr>
          <p:cNvPr id="4" name="Content Placeholder 3">
            <a:extLst>
              <a:ext uri="{FF2B5EF4-FFF2-40B4-BE49-F238E27FC236}">
                <a16:creationId xmlns:a16="http://schemas.microsoft.com/office/drawing/2014/main" xmlns="" id="{2323144E-321B-4450-954A-4F5E182881DC}"/>
              </a:ext>
            </a:extLst>
          </p:cNvPr>
          <p:cNvGraphicFramePr>
            <a:graphicFrameLocks noGrp="1"/>
          </p:cNvGraphicFramePr>
          <p:nvPr>
            <p:ph idx="1"/>
            <p:extLst>
              <p:ext uri="{D42A27DB-BD31-4B8C-83A1-F6EECF244321}">
                <p14:modId xmlns:p14="http://schemas.microsoft.com/office/powerpoint/2010/main" val="3789460665"/>
              </p:ext>
            </p:extLst>
          </p:nvPr>
        </p:nvGraphicFramePr>
        <p:xfrm>
          <a:off x="457200" y="1600200"/>
          <a:ext cx="8229600" cy="3556992"/>
        </p:xfrm>
        <a:graphic>
          <a:graphicData uri="http://schemas.openxmlformats.org/drawingml/2006/table">
            <a:tbl>
              <a:tblPr firstRow="1" bandRow="1">
                <a:tableStyleId>{327F97BB-C833-4FB7-BDE5-3F7075034690}</a:tableStyleId>
              </a:tblPr>
              <a:tblGrid>
                <a:gridCol w="442392">
                  <a:extLst>
                    <a:ext uri="{9D8B030D-6E8A-4147-A177-3AD203B41FA5}">
                      <a16:colId xmlns:a16="http://schemas.microsoft.com/office/drawing/2014/main" xmlns="" val="2386360362"/>
                    </a:ext>
                  </a:extLst>
                </a:gridCol>
                <a:gridCol w="7787208">
                  <a:extLst>
                    <a:ext uri="{9D8B030D-6E8A-4147-A177-3AD203B41FA5}">
                      <a16:colId xmlns:a16="http://schemas.microsoft.com/office/drawing/2014/main" xmlns="" val="4272245172"/>
                    </a:ext>
                  </a:extLst>
                </a:gridCol>
              </a:tblGrid>
              <a:tr h="427777">
                <a:tc>
                  <a:txBody>
                    <a:bodyPr/>
                    <a:lstStyle/>
                    <a:p>
                      <a:endParaRPr lang="lt-LT" sz="1400" dirty="0">
                        <a:solidFill>
                          <a:schemeClr val="accent2">
                            <a:lumMod val="75000"/>
                          </a:schemeClr>
                        </a:solidFill>
                      </a:endParaRPr>
                    </a:p>
                  </a:txBody>
                  <a:tcPr/>
                </a:tc>
                <a:tc>
                  <a:txBody>
                    <a:bodyPr/>
                    <a:lstStyle/>
                    <a:p>
                      <a:pPr algn="ctr"/>
                      <a:r>
                        <a:rPr lang="lt-LT" sz="1400" dirty="0">
                          <a:solidFill>
                            <a:schemeClr val="accent2">
                              <a:lumMod val="75000"/>
                            </a:schemeClr>
                          </a:solidFill>
                        </a:rPr>
                        <a:t>Akvakultūra</a:t>
                      </a:r>
                    </a:p>
                  </a:txBody>
                  <a:tcPr/>
                </a:tc>
                <a:extLst>
                  <a:ext uri="{0D108BD9-81ED-4DB2-BD59-A6C34878D82A}">
                    <a16:rowId xmlns:a16="http://schemas.microsoft.com/office/drawing/2014/main" xmlns="" val="3686228538"/>
                  </a:ext>
                </a:extLst>
              </a:tr>
              <a:tr h="1687667">
                <a:tc>
                  <a:txBody>
                    <a:bodyPr/>
                    <a:lstStyle/>
                    <a:p>
                      <a:endParaRPr lang="lt-LT" sz="1400">
                        <a:solidFill>
                          <a:schemeClr val="accent2">
                            <a:lumMod val="75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400" kern="1200" dirty="0">
                          <a:solidFill>
                            <a:schemeClr val="accent2">
                              <a:lumMod val="75000"/>
                            </a:schemeClr>
                          </a:solidFill>
                          <a:effectLst/>
                          <a:latin typeface="+mn-lt"/>
                          <a:ea typeface="+mn-ea"/>
                          <a:cs typeface="+mn-cs"/>
                        </a:rPr>
                        <a:t>Gali būti remiamas darnios akvakultūros, gyvūnų sveikatos ir gerovės akvakultūros sektoriuje skatinimas</a:t>
                      </a: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i="1" kern="1200" dirty="0">
                          <a:solidFill>
                            <a:schemeClr val="accent2">
                              <a:lumMod val="75000"/>
                            </a:schemeClr>
                          </a:solidFill>
                          <a:effectLst/>
                          <a:latin typeface="+mn-lt"/>
                          <a:ea typeface="+mn-ea"/>
                          <a:cs typeface="+mn-cs"/>
                        </a:rPr>
                        <a:t>Visų pirma paramą bus galima skirti aplinkos tvarumo didinimui, gamybinėms investicijoms, inovacijoms, profesinių gebėjimų įgijimui, darbo sąlygų gerinimui ir kompensacinėms priemonėms, skirtoms svarbiausioms žemės ir gamtos valdymo paslaugoms remti. Kiti reikalavimus atitinkantys veiksmai – visuomenės sveikatos veiksmai, akvakultūros išteklių draudimo sistemos ir gyvūnų sveikatos bei gerovės veiksmai. </a:t>
                      </a:r>
                    </a:p>
                    <a:p>
                      <a:endParaRPr lang="lt-LT" sz="1400" dirty="0">
                        <a:solidFill>
                          <a:schemeClr val="accent2">
                            <a:lumMod val="75000"/>
                          </a:schemeClr>
                        </a:solidFill>
                      </a:endParaRPr>
                    </a:p>
                  </a:txBody>
                  <a:tcPr/>
                </a:tc>
                <a:extLst>
                  <a:ext uri="{0D108BD9-81ED-4DB2-BD59-A6C34878D82A}">
                    <a16:rowId xmlns:a16="http://schemas.microsoft.com/office/drawing/2014/main" xmlns="" val="81931861"/>
                  </a:ext>
                </a:extLst>
              </a:tr>
              <a:tr h="843833">
                <a:tc>
                  <a:txBody>
                    <a:bodyPr/>
                    <a:lstStyle/>
                    <a:p>
                      <a:endParaRPr lang="lt-LT" sz="1400">
                        <a:solidFill>
                          <a:schemeClr val="accent2">
                            <a:lumMod val="75000"/>
                          </a:schemeClr>
                        </a:solidFill>
                      </a:endParaRPr>
                    </a:p>
                  </a:txBody>
                  <a:tcPr/>
                </a:tc>
                <a:tc>
                  <a:txBody>
                    <a:bodyPr/>
                    <a:lstStyle/>
                    <a:p>
                      <a:r>
                        <a:rPr lang="lt-LT" sz="1400" kern="1200" dirty="0">
                          <a:solidFill>
                            <a:schemeClr val="accent2">
                              <a:lumMod val="75000"/>
                            </a:schemeClr>
                          </a:solidFill>
                          <a:effectLst/>
                          <a:latin typeface="+mn-lt"/>
                          <a:ea typeface="+mn-ea"/>
                          <a:cs typeface="+mn-cs"/>
                        </a:rPr>
                        <a:t>Parama turi būti suderinama su akvakultūros veiklos plėtojimo daugiamečiais nacionaliniais strateginiais planais</a:t>
                      </a:r>
                    </a:p>
                    <a:p>
                      <a:endParaRPr lang="lt-LT" sz="1400" dirty="0">
                        <a:solidFill>
                          <a:schemeClr val="accent2">
                            <a:lumMod val="75000"/>
                          </a:schemeClr>
                        </a:solidFill>
                      </a:endParaRPr>
                    </a:p>
                  </a:txBody>
                  <a:tcPr/>
                </a:tc>
                <a:extLst>
                  <a:ext uri="{0D108BD9-81ED-4DB2-BD59-A6C34878D82A}">
                    <a16:rowId xmlns:a16="http://schemas.microsoft.com/office/drawing/2014/main" xmlns="" val="3538255136"/>
                  </a:ext>
                </a:extLst>
              </a:tr>
              <a:tr h="597715">
                <a:tc>
                  <a:txBody>
                    <a:bodyPr/>
                    <a:lstStyle/>
                    <a:p>
                      <a:r>
                        <a:rPr lang="lt-LT" sz="2000" b="1" dirty="0">
                          <a:solidFill>
                            <a:srgbClr val="C00000"/>
                          </a:solidFill>
                        </a:rPr>
                        <a:t>(!)</a:t>
                      </a:r>
                    </a:p>
                  </a:txBody>
                  <a:tcPr/>
                </a:tc>
                <a:tc>
                  <a:txBody>
                    <a:bodyPr/>
                    <a:lstStyle/>
                    <a:p>
                      <a:r>
                        <a:rPr lang="lt-LT" sz="1400" kern="1200" dirty="0">
                          <a:solidFill>
                            <a:schemeClr val="accent2">
                              <a:lumMod val="75000"/>
                            </a:schemeClr>
                          </a:solidFill>
                          <a:effectLst/>
                          <a:latin typeface="+mn-lt"/>
                          <a:ea typeface="+mn-ea"/>
                          <a:cs typeface="+mn-cs"/>
                        </a:rPr>
                        <a:t>Gamybinės investicijos į akvakultūrą gali būti remiamos </a:t>
                      </a:r>
                      <a:r>
                        <a:rPr lang="lt-LT" sz="1400" u="sng" kern="1200" dirty="0">
                          <a:solidFill>
                            <a:schemeClr val="accent2">
                              <a:lumMod val="75000"/>
                            </a:schemeClr>
                          </a:solidFill>
                          <a:effectLst/>
                          <a:latin typeface="+mn-lt"/>
                          <a:ea typeface="+mn-ea"/>
                          <a:cs typeface="+mn-cs"/>
                        </a:rPr>
                        <a:t>tik finansiniais instrumentais ir</a:t>
                      </a:r>
                      <a:r>
                        <a:rPr lang="lt-LT" sz="1400" kern="1200" dirty="0">
                          <a:solidFill>
                            <a:schemeClr val="accent2">
                              <a:lumMod val="75000"/>
                            </a:schemeClr>
                          </a:solidFill>
                          <a:effectLst/>
                          <a:latin typeface="+mn-lt"/>
                          <a:ea typeface="+mn-ea"/>
                          <a:cs typeface="+mn-cs"/>
                        </a:rPr>
                        <a:t> pagal „</a:t>
                      </a:r>
                      <a:r>
                        <a:rPr lang="lt-LT" sz="1400" kern="1200" dirty="0" err="1">
                          <a:solidFill>
                            <a:schemeClr val="accent2">
                              <a:lumMod val="75000"/>
                            </a:schemeClr>
                          </a:solidFill>
                          <a:effectLst/>
                          <a:latin typeface="+mn-lt"/>
                          <a:ea typeface="+mn-ea"/>
                          <a:cs typeface="+mn-cs"/>
                        </a:rPr>
                        <a:t>InvestEU</a:t>
                      </a:r>
                      <a:r>
                        <a:rPr lang="lt-LT" sz="1400" kern="1200" dirty="0">
                          <a:solidFill>
                            <a:schemeClr val="accent2">
                              <a:lumMod val="75000"/>
                            </a:schemeClr>
                          </a:solidFill>
                          <a:effectLst/>
                          <a:latin typeface="+mn-lt"/>
                          <a:ea typeface="+mn-ea"/>
                          <a:cs typeface="+mn-cs"/>
                        </a:rPr>
                        <a:t>“ programą</a:t>
                      </a:r>
                      <a:endParaRPr lang="lt-LT" sz="1400" dirty="0">
                        <a:solidFill>
                          <a:schemeClr val="accent2">
                            <a:lumMod val="75000"/>
                          </a:schemeClr>
                        </a:solidFill>
                      </a:endParaRPr>
                    </a:p>
                  </a:txBody>
                  <a:tcPr/>
                </a:tc>
                <a:extLst>
                  <a:ext uri="{0D108BD9-81ED-4DB2-BD59-A6C34878D82A}">
                    <a16:rowId xmlns:a16="http://schemas.microsoft.com/office/drawing/2014/main" xmlns="" val="3952330391"/>
                  </a:ext>
                </a:extLst>
              </a:tr>
            </a:tbl>
          </a:graphicData>
        </a:graphic>
      </p:graphicFrame>
      <p:sp>
        <p:nvSpPr>
          <p:cNvPr id="6" name="TextBox 5">
            <a:extLst>
              <a:ext uri="{FF2B5EF4-FFF2-40B4-BE49-F238E27FC236}">
                <a16:creationId xmlns:a16="http://schemas.microsoft.com/office/drawing/2014/main" xmlns="" id="{270843D6-E026-4810-968F-B51B0B1A580F}"/>
              </a:ext>
            </a:extLst>
          </p:cNvPr>
          <p:cNvSpPr txBox="1"/>
          <p:nvPr/>
        </p:nvSpPr>
        <p:spPr>
          <a:xfrm>
            <a:off x="2303240" y="5085184"/>
            <a:ext cx="6840760" cy="738664"/>
          </a:xfrm>
          <a:prstGeom prst="rect">
            <a:avLst/>
          </a:prstGeom>
          <a:solidFill>
            <a:srgbClr val="DAEFC3"/>
          </a:solidFill>
        </p:spPr>
        <p:txBody>
          <a:bodyPr wrap="square" rtlCol="0">
            <a:spAutoFit/>
          </a:bodyPr>
          <a:lstStyle/>
          <a:p>
            <a:r>
              <a:rPr lang="lt-LT" b="1" dirty="0">
                <a:solidFill>
                  <a:srgbClr val="C00000"/>
                </a:solidFill>
              </a:rPr>
              <a:t>(!)</a:t>
            </a:r>
            <a:r>
              <a:rPr lang="lt-LT" dirty="0">
                <a:solidFill>
                  <a:srgbClr val="C00000"/>
                </a:solidFill>
              </a:rPr>
              <a:t> </a:t>
            </a:r>
            <a:r>
              <a:rPr lang="lt-LT" sz="1200" b="1" u="sng" dirty="0">
                <a:solidFill>
                  <a:srgbClr val="C00000"/>
                </a:solidFill>
              </a:rPr>
              <a:t>LT pozicija</a:t>
            </a:r>
            <a:r>
              <a:rPr lang="lt-LT" sz="1200" dirty="0">
                <a:solidFill>
                  <a:srgbClr val="C00000"/>
                </a:solidFill>
              </a:rPr>
              <a:t>: finansinių instrumentų naudojimas turėtų būti ne privalomas, o pasirenkamas. Finansiniai instrumentai neturi būti vienintelė galima paramos forma. Neatitikus sąlygų finansiniams instrumentams taikyti (BNR) gali būti, kad parama nebus teikiama visai. </a:t>
            </a:r>
          </a:p>
        </p:txBody>
      </p:sp>
    </p:spTree>
    <p:extLst>
      <p:ext uri="{BB962C8B-B14F-4D97-AF65-F5344CB8AC3E}">
        <p14:creationId xmlns:p14="http://schemas.microsoft.com/office/powerpoint/2010/main" val="3848018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A74973-2825-4442-A0D2-CE35FC1499E3}"/>
              </a:ext>
            </a:extLst>
          </p:cNvPr>
          <p:cNvSpPr>
            <a:spLocks noGrp="1"/>
          </p:cNvSpPr>
          <p:nvPr>
            <p:ph type="title"/>
          </p:nvPr>
        </p:nvSpPr>
        <p:spPr>
          <a:xfrm>
            <a:off x="457200" y="274638"/>
            <a:ext cx="8229600" cy="1426170"/>
          </a:xfrm>
        </p:spPr>
        <p:txBody>
          <a:bodyPr/>
          <a:lstStyle/>
          <a:p>
            <a:r>
              <a:rPr lang="lt-LT" sz="2000" dirty="0"/>
              <a:t>2021-2027 m. EJRŽF</a:t>
            </a:r>
            <a:br>
              <a:rPr lang="lt-LT" sz="2000" dirty="0"/>
            </a:br>
            <a:r>
              <a:rPr lang="lt-LT" sz="2000" dirty="0"/>
              <a:t>2 prioritetas </a:t>
            </a:r>
            <a:br>
              <a:rPr lang="lt-LT" sz="2000" dirty="0"/>
            </a:br>
            <a:r>
              <a:rPr lang="lt-LT" sz="2000" dirty="0"/>
              <a:t>Indėlis į aprūpinimą maistu Sąjungoje konkurencingos ir tvarios akvakultūros ir rinkų priemonėmis</a:t>
            </a:r>
          </a:p>
        </p:txBody>
      </p:sp>
      <p:graphicFrame>
        <p:nvGraphicFramePr>
          <p:cNvPr id="4" name="Content Placeholder 3">
            <a:extLst>
              <a:ext uri="{FF2B5EF4-FFF2-40B4-BE49-F238E27FC236}">
                <a16:creationId xmlns:a16="http://schemas.microsoft.com/office/drawing/2014/main" xmlns="" id="{2323144E-321B-4450-954A-4F5E182881DC}"/>
              </a:ext>
            </a:extLst>
          </p:cNvPr>
          <p:cNvGraphicFramePr>
            <a:graphicFrameLocks noGrp="1"/>
          </p:cNvGraphicFramePr>
          <p:nvPr>
            <p:ph idx="1"/>
            <p:extLst>
              <p:ext uri="{D42A27DB-BD31-4B8C-83A1-F6EECF244321}">
                <p14:modId xmlns:p14="http://schemas.microsoft.com/office/powerpoint/2010/main" val="2007248842"/>
              </p:ext>
            </p:extLst>
          </p:nvPr>
        </p:nvGraphicFramePr>
        <p:xfrm>
          <a:off x="457200" y="1600200"/>
          <a:ext cx="8229600" cy="3279955"/>
        </p:xfrm>
        <a:graphic>
          <a:graphicData uri="http://schemas.openxmlformats.org/drawingml/2006/table">
            <a:tbl>
              <a:tblPr firstRow="1" bandRow="1">
                <a:tableStyleId>{327F97BB-C833-4FB7-BDE5-3F7075034690}</a:tableStyleId>
              </a:tblPr>
              <a:tblGrid>
                <a:gridCol w="442392">
                  <a:extLst>
                    <a:ext uri="{9D8B030D-6E8A-4147-A177-3AD203B41FA5}">
                      <a16:colId xmlns:a16="http://schemas.microsoft.com/office/drawing/2014/main" xmlns="" val="2386360362"/>
                    </a:ext>
                  </a:extLst>
                </a:gridCol>
                <a:gridCol w="7787208">
                  <a:extLst>
                    <a:ext uri="{9D8B030D-6E8A-4147-A177-3AD203B41FA5}">
                      <a16:colId xmlns:a16="http://schemas.microsoft.com/office/drawing/2014/main" xmlns="" val="4272245172"/>
                    </a:ext>
                  </a:extLst>
                </a:gridCol>
              </a:tblGrid>
              <a:tr h="427777">
                <a:tc>
                  <a:txBody>
                    <a:bodyPr/>
                    <a:lstStyle/>
                    <a:p>
                      <a:endParaRPr lang="lt-LT" sz="1400" dirty="0">
                        <a:solidFill>
                          <a:schemeClr val="accent2">
                            <a:lumMod val="75000"/>
                          </a:schemeClr>
                        </a:solidFill>
                      </a:endParaRPr>
                    </a:p>
                  </a:txBody>
                  <a:tcPr/>
                </a:tc>
                <a:tc>
                  <a:txBody>
                    <a:bodyPr/>
                    <a:lstStyle/>
                    <a:p>
                      <a:pPr algn="ctr"/>
                      <a:endParaRPr lang="lt-LT" sz="1800" b="1" kern="1200" dirty="0">
                        <a:solidFill>
                          <a:schemeClr val="accent2">
                            <a:lumMod val="75000"/>
                          </a:schemeClr>
                        </a:solidFill>
                        <a:effectLst/>
                        <a:latin typeface="+mn-lt"/>
                        <a:ea typeface="+mn-ea"/>
                        <a:cs typeface="+mn-cs"/>
                      </a:endParaRPr>
                    </a:p>
                    <a:p>
                      <a:pPr algn="ctr"/>
                      <a:r>
                        <a:rPr lang="lt-LT" sz="1800" b="1" kern="1200" dirty="0">
                          <a:solidFill>
                            <a:schemeClr val="accent2">
                              <a:lumMod val="75000"/>
                            </a:schemeClr>
                          </a:solidFill>
                          <a:effectLst/>
                          <a:latin typeface="+mn-lt"/>
                          <a:ea typeface="+mn-ea"/>
                          <a:cs typeface="+mn-cs"/>
                        </a:rPr>
                        <a:t>Žvejybos ir akvakultūros produktų tiekimas rinkai</a:t>
                      </a:r>
                      <a:endParaRPr lang="lt-LT" sz="1400" dirty="0">
                        <a:solidFill>
                          <a:schemeClr val="accent2">
                            <a:lumMod val="75000"/>
                          </a:schemeClr>
                        </a:solidFill>
                      </a:endParaRPr>
                    </a:p>
                  </a:txBody>
                  <a:tcPr/>
                </a:tc>
                <a:extLst>
                  <a:ext uri="{0D108BD9-81ED-4DB2-BD59-A6C34878D82A}">
                    <a16:rowId xmlns:a16="http://schemas.microsoft.com/office/drawing/2014/main" xmlns="" val="3686228538"/>
                  </a:ext>
                </a:extLst>
              </a:tr>
              <a:tr h="896967">
                <a:tc>
                  <a:txBody>
                    <a:bodyPr/>
                    <a:lstStyle/>
                    <a:p>
                      <a:endParaRPr lang="lt-LT" sz="1400">
                        <a:solidFill>
                          <a:schemeClr val="accent2">
                            <a:lumMod val="75000"/>
                          </a:schemeClr>
                        </a:solidFill>
                      </a:endParaRPr>
                    </a:p>
                  </a:txBody>
                  <a:tcPr/>
                </a:tc>
                <a:tc>
                  <a:txBody>
                    <a:bodyPr/>
                    <a:lstStyle/>
                    <a:p>
                      <a:r>
                        <a:rPr lang="lt-LT" sz="1800" kern="1200" dirty="0">
                          <a:solidFill>
                            <a:schemeClr val="accent2">
                              <a:lumMod val="75000"/>
                            </a:schemeClr>
                          </a:solidFill>
                          <a:effectLst/>
                          <a:latin typeface="+mn-lt"/>
                          <a:ea typeface="+mn-ea"/>
                          <a:cs typeface="+mn-cs"/>
                        </a:rPr>
                        <a:t>Parama gali būti teikiama bendro žvejybos ir akvakultūros produktų rinkų organizavimo tikslams įgyvendinti, taip pat veiksmams, kuriais skatinamas žvejybos ir akvakultūros produktų pardavimas, kokybė ir pridėtinė vertė</a:t>
                      </a:r>
                      <a:endParaRPr lang="lt-LT" sz="1400" dirty="0">
                        <a:solidFill>
                          <a:schemeClr val="accent2">
                            <a:lumMod val="75000"/>
                          </a:schemeClr>
                        </a:solidFill>
                      </a:endParaRPr>
                    </a:p>
                  </a:txBody>
                  <a:tcPr/>
                </a:tc>
                <a:extLst>
                  <a:ext uri="{0D108BD9-81ED-4DB2-BD59-A6C34878D82A}">
                    <a16:rowId xmlns:a16="http://schemas.microsoft.com/office/drawing/2014/main" xmlns="" val="81931861"/>
                  </a:ext>
                </a:extLst>
              </a:tr>
              <a:tr h="843833">
                <a:tc>
                  <a:txBody>
                    <a:bodyPr/>
                    <a:lstStyle/>
                    <a:p>
                      <a:endParaRPr lang="lt-LT" sz="1400">
                        <a:solidFill>
                          <a:schemeClr val="accent2">
                            <a:lumMod val="75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i="1" kern="1200" dirty="0">
                          <a:solidFill>
                            <a:srgbClr val="00B050"/>
                          </a:solidFill>
                          <a:effectLst/>
                          <a:latin typeface="+mn-lt"/>
                          <a:ea typeface="+mn-ea"/>
                          <a:cs typeface="+mn-cs"/>
                        </a:rPr>
                        <a:t>Visų pirma, gali būti remiamas gamintojų organizacijų kūrimas, gamybos ir prekybos planų įgyvendinimas, naujų realizavimo rinkų skatinimas ir informacijos apie rinką rinkimas ir sklaida</a:t>
                      </a:r>
                    </a:p>
                    <a:p>
                      <a:endParaRPr lang="lt-LT" sz="1400" dirty="0">
                        <a:solidFill>
                          <a:schemeClr val="accent2">
                            <a:lumMod val="75000"/>
                          </a:schemeClr>
                        </a:solidFill>
                      </a:endParaRPr>
                    </a:p>
                  </a:txBody>
                  <a:tcPr/>
                </a:tc>
                <a:extLst>
                  <a:ext uri="{0D108BD9-81ED-4DB2-BD59-A6C34878D82A}">
                    <a16:rowId xmlns:a16="http://schemas.microsoft.com/office/drawing/2014/main" xmlns="" val="3538255136"/>
                  </a:ext>
                </a:extLst>
              </a:tr>
              <a:tr h="597715">
                <a:tc>
                  <a:txBody>
                    <a:bodyPr/>
                    <a:lstStyle/>
                    <a:p>
                      <a:endParaRPr lang="lt-LT" sz="2000" b="1" dirty="0">
                        <a:solidFill>
                          <a:schemeClr val="accent2">
                            <a:lumMod val="75000"/>
                          </a:schemeClr>
                        </a:solidFill>
                      </a:endParaRPr>
                    </a:p>
                  </a:txBody>
                  <a:tcPr/>
                </a:tc>
                <a:tc>
                  <a:txBody>
                    <a:bodyPr/>
                    <a:lstStyle/>
                    <a:p>
                      <a:endParaRPr lang="lt-LT" sz="1400" dirty="0">
                        <a:solidFill>
                          <a:schemeClr val="accent2">
                            <a:lumMod val="75000"/>
                          </a:schemeClr>
                        </a:solidFill>
                      </a:endParaRPr>
                    </a:p>
                  </a:txBody>
                  <a:tcPr/>
                </a:tc>
                <a:extLst>
                  <a:ext uri="{0D108BD9-81ED-4DB2-BD59-A6C34878D82A}">
                    <a16:rowId xmlns:a16="http://schemas.microsoft.com/office/drawing/2014/main" xmlns="" val="3952330391"/>
                  </a:ext>
                </a:extLst>
              </a:tr>
            </a:tbl>
          </a:graphicData>
        </a:graphic>
      </p:graphicFrame>
    </p:spTree>
    <p:extLst>
      <p:ext uri="{BB962C8B-B14F-4D97-AF65-F5344CB8AC3E}">
        <p14:creationId xmlns:p14="http://schemas.microsoft.com/office/powerpoint/2010/main" val="2038554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A74973-2825-4442-A0D2-CE35FC1499E3}"/>
              </a:ext>
            </a:extLst>
          </p:cNvPr>
          <p:cNvSpPr>
            <a:spLocks noGrp="1"/>
          </p:cNvSpPr>
          <p:nvPr>
            <p:ph type="title"/>
          </p:nvPr>
        </p:nvSpPr>
        <p:spPr>
          <a:xfrm>
            <a:off x="457200" y="274638"/>
            <a:ext cx="8229600" cy="1426170"/>
          </a:xfrm>
        </p:spPr>
        <p:txBody>
          <a:bodyPr/>
          <a:lstStyle/>
          <a:p>
            <a:r>
              <a:rPr lang="lt-LT" sz="2000" dirty="0"/>
              <a:t>2021-2027 m. EJRŽF</a:t>
            </a:r>
            <a:br>
              <a:rPr lang="lt-LT" sz="2000" dirty="0"/>
            </a:br>
            <a:r>
              <a:rPr lang="lt-LT" sz="2000" dirty="0"/>
              <a:t>2 prioritetas </a:t>
            </a:r>
            <a:br>
              <a:rPr lang="lt-LT" sz="2000" dirty="0"/>
            </a:br>
            <a:r>
              <a:rPr lang="lt-LT" sz="2000" dirty="0"/>
              <a:t>Indėlis į aprūpinimą maistu Sąjungoje konkurencingos ir tvarios akvakultūros ir rinkų priemonėmis</a:t>
            </a:r>
          </a:p>
        </p:txBody>
      </p:sp>
      <p:graphicFrame>
        <p:nvGraphicFramePr>
          <p:cNvPr id="4" name="Content Placeholder 3">
            <a:extLst>
              <a:ext uri="{FF2B5EF4-FFF2-40B4-BE49-F238E27FC236}">
                <a16:creationId xmlns:a16="http://schemas.microsoft.com/office/drawing/2014/main" xmlns="" id="{2323144E-321B-4450-954A-4F5E182881DC}"/>
              </a:ext>
            </a:extLst>
          </p:cNvPr>
          <p:cNvGraphicFramePr>
            <a:graphicFrameLocks noGrp="1"/>
          </p:cNvGraphicFramePr>
          <p:nvPr>
            <p:ph idx="1"/>
            <p:extLst>
              <p:ext uri="{D42A27DB-BD31-4B8C-83A1-F6EECF244321}">
                <p14:modId xmlns:p14="http://schemas.microsoft.com/office/powerpoint/2010/main" val="4078830249"/>
              </p:ext>
            </p:extLst>
          </p:nvPr>
        </p:nvGraphicFramePr>
        <p:xfrm>
          <a:off x="457200" y="1600200"/>
          <a:ext cx="8229600" cy="2783725"/>
        </p:xfrm>
        <a:graphic>
          <a:graphicData uri="http://schemas.openxmlformats.org/drawingml/2006/table">
            <a:tbl>
              <a:tblPr firstRow="1" bandRow="1">
                <a:tableStyleId>{327F97BB-C833-4FB7-BDE5-3F7075034690}</a:tableStyleId>
              </a:tblPr>
              <a:tblGrid>
                <a:gridCol w="442392">
                  <a:extLst>
                    <a:ext uri="{9D8B030D-6E8A-4147-A177-3AD203B41FA5}">
                      <a16:colId xmlns:a16="http://schemas.microsoft.com/office/drawing/2014/main" xmlns="" val="2386360362"/>
                    </a:ext>
                  </a:extLst>
                </a:gridCol>
                <a:gridCol w="7787208">
                  <a:extLst>
                    <a:ext uri="{9D8B030D-6E8A-4147-A177-3AD203B41FA5}">
                      <a16:colId xmlns:a16="http://schemas.microsoft.com/office/drawing/2014/main" xmlns="" val="4272245172"/>
                    </a:ext>
                  </a:extLst>
                </a:gridCol>
              </a:tblGrid>
              <a:tr h="427777">
                <a:tc>
                  <a:txBody>
                    <a:bodyPr/>
                    <a:lstStyle/>
                    <a:p>
                      <a:endParaRPr lang="lt-LT" sz="1400" dirty="0">
                        <a:solidFill>
                          <a:schemeClr val="accent2">
                            <a:lumMod val="75000"/>
                          </a:schemeClr>
                        </a:solidFill>
                      </a:endParaRPr>
                    </a:p>
                  </a:txBody>
                  <a:tcPr/>
                </a:tc>
                <a:tc>
                  <a:txBody>
                    <a:bodyPr/>
                    <a:lstStyle/>
                    <a:p>
                      <a:pPr algn="ctr"/>
                      <a:r>
                        <a:rPr lang="lt-LT" sz="1800" b="1" kern="1200" dirty="0">
                          <a:solidFill>
                            <a:schemeClr val="accent2">
                              <a:lumMod val="75000"/>
                            </a:schemeClr>
                          </a:solidFill>
                          <a:effectLst/>
                          <a:latin typeface="+mn-lt"/>
                          <a:ea typeface="+mn-ea"/>
                          <a:cs typeface="+mn-cs"/>
                        </a:rPr>
                        <a:t>Žvejybos ir akvakultūros produktų perdirbimas</a:t>
                      </a:r>
                      <a:endParaRPr lang="lt-LT" sz="1400" dirty="0">
                        <a:solidFill>
                          <a:schemeClr val="accent2">
                            <a:lumMod val="75000"/>
                          </a:schemeClr>
                        </a:solidFill>
                      </a:endParaRPr>
                    </a:p>
                  </a:txBody>
                  <a:tcPr/>
                </a:tc>
                <a:extLst>
                  <a:ext uri="{0D108BD9-81ED-4DB2-BD59-A6C34878D82A}">
                    <a16:rowId xmlns:a16="http://schemas.microsoft.com/office/drawing/2014/main" xmlns="" val="3686228538"/>
                  </a:ext>
                </a:extLst>
              </a:tr>
              <a:tr h="896967">
                <a:tc>
                  <a:txBody>
                    <a:bodyPr/>
                    <a:lstStyle/>
                    <a:p>
                      <a:endParaRPr lang="lt-LT" sz="1400">
                        <a:solidFill>
                          <a:schemeClr val="accent2">
                            <a:lumMod val="75000"/>
                          </a:schemeClr>
                        </a:solidFill>
                      </a:endParaRPr>
                    </a:p>
                  </a:txBody>
                  <a:tcPr/>
                </a:tc>
                <a:tc>
                  <a:txBody>
                    <a:bodyPr/>
                    <a:lstStyle/>
                    <a:p>
                      <a:r>
                        <a:rPr lang="lt-LT" sz="1800" kern="1200" dirty="0">
                          <a:solidFill>
                            <a:schemeClr val="accent2">
                              <a:lumMod val="75000"/>
                            </a:schemeClr>
                          </a:solidFill>
                          <a:effectLst/>
                          <a:latin typeface="+mn-lt"/>
                          <a:ea typeface="+mn-ea"/>
                          <a:cs typeface="+mn-cs"/>
                        </a:rPr>
                        <a:t>Gali būti remiamos investicijos į žvejybos ir akvakultūros produktų perdirbimą siekiant padėti įgyvendinti bendro žvejybos ir akvakultūros produktų rinkų organizavimo tikslus</a:t>
                      </a:r>
                      <a:endParaRPr lang="lt-LT" sz="1400" dirty="0">
                        <a:solidFill>
                          <a:schemeClr val="accent2">
                            <a:lumMod val="75000"/>
                          </a:schemeClr>
                        </a:solidFill>
                      </a:endParaRPr>
                    </a:p>
                  </a:txBody>
                  <a:tcPr/>
                </a:tc>
                <a:extLst>
                  <a:ext uri="{0D108BD9-81ED-4DB2-BD59-A6C34878D82A}">
                    <a16:rowId xmlns:a16="http://schemas.microsoft.com/office/drawing/2014/main" xmlns="" val="81931861"/>
                  </a:ext>
                </a:extLst>
              </a:tr>
              <a:tr h="843833">
                <a:tc>
                  <a:txBody>
                    <a:bodyPr/>
                    <a:lstStyle/>
                    <a:p>
                      <a:endParaRPr lang="lt-LT" sz="1400">
                        <a:solidFill>
                          <a:schemeClr val="accent2">
                            <a:lumMod val="75000"/>
                          </a:schemeClr>
                        </a:solidFill>
                      </a:endParaRPr>
                    </a:p>
                  </a:txBody>
                  <a:tcPr/>
                </a:tc>
                <a:tc>
                  <a:txBody>
                    <a:bodyPr/>
                    <a:lstStyle/>
                    <a:p>
                      <a:r>
                        <a:rPr lang="lt-LT" sz="1800" kern="1200" dirty="0">
                          <a:solidFill>
                            <a:schemeClr val="accent2">
                              <a:lumMod val="75000"/>
                            </a:schemeClr>
                          </a:solidFill>
                          <a:effectLst/>
                          <a:latin typeface="+mn-lt"/>
                          <a:ea typeface="+mn-ea"/>
                          <a:cs typeface="+mn-cs"/>
                        </a:rPr>
                        <a:t>Parama bus teikiama </a:t>
                      </a:r>
                      <a:r>
                        <a:rPr lang="lt-LT" sz="1800" b="0" u="sng" kern="1200" dirty="0">
                          <a:solidFill>
                            <a:schemeClr val="accent2">
                              <a:lumMod val="75000"/>
                            </a:schemeClr>
                          </a:solidFill>
                          <a:effectLst/>
                          <a:latin typeface="+mn-lt"/>
                          <a:ea typeface="+mn-ea"/>
                          <a:cs typeface="+mn-cs"/>
                        </a:rPr>
                        <a:t>tik finansiniais instrumentais </a:t>
                      </a:r>
                      <a:r>
                        <a:rPr lang="lt-LT" sz="1800" kern="1200" dirty="0">
                          <a:solidFill>
                            <a:schemeClr val="accent2">
                              <a:lumMod val="75000"/>
                            </a:schemeClr>
                          </a:solidFill>
                          <a:effectLst/>
                          <a:latin typeface="+mn-lt"/>
                          <a:ea typeface="+mn-ea"/>
                          <a:cs typeface="+mn-cs"/>
                        </a:rPr>
                        <a:t>ir per „</a:t>
                      </a:r>
                      <a:r>
                        <a:rPr lang="lt-LT" sz="1800" kern="1200" dirty="0" err="1">
                          <a:solidFill>
                            <a:schemeClr val="accent2">
                              <a:lumMod val="75000"/>
                            </a:schemeClr>
                          </a:solidFill>
                          <a:effectLst/>
                          <a:latin typeface="+mn-lt"/>
                          <a:ea typeface="+mn-ea"/>
                          <a:cs typeface="+mn-cs"/>
                        </a:rPr>
                        <a:t>InvestEU</a:t>
                      </a:r>
                      <a:r>
                        <a:rPr lang="lt-LT" sz="1800" kern="1200" dirty="0">
                          <a:solidFill>
                            <a:schemeClr val="accent2">
                              <a:lumMod val="75000"/>
                            </a:schemeClr>
                          </a:solidFill>
                          <a:effectLst/>
                          <a:latin typeface="+mn-lt"/>
                          <a:ea typeface="+mn-ea"/>
                          <a:cs typeface="+mn-cs"/>
                        </a:rPr>
                        <a:t>“. </a:t>
                      </a:r>
                      <a:endParaRPr lang="lt-LT" sz="1400" dirty="0">
                        <a:solidFill>
                          <a:schemeClr val="accent2">
                            <a:lumMod val="75000"/>
                          </a:schemeClr>
                        </a:solidFill>
                      </a:endParaRPr>
                    </a:p>
                  </a:txBody>
                  <a:tcPr/>
                </a:tc>
                <a:extLst>
                  <a:ext uri="{0D108BD9-81ED-4DB2-BD59-A6C34878D82A}">
                    <a16:rowId xmlns:a16="http://schemas.microsoft.com/office/drawing/2014/main" xmlns="" val="3538255136"/>
                  </a:ext>
                </a:extLst>
              </a:tr>
              <a:tr h="597715">
                <a:tc>
                  <a:txBody>
                    <a:bodyPr/>
                    <a:lstStyle/>
                    <a:p>
                      <a:endParaRPr lang="lt-LT" sz="2000" b="1" dirty="0">
                        <a:solidFill>
                          <a:schemeClr val="accent2">
                            <a:lumMod val="75000"/>
                          </a:schemeClr>
                        </a:solidFill>
                      </a:endParaRPr>
                    </a:p>
                  </a:txBody>
                  <a:tcPr/>
                </a:tc>
                <a:tc>
                  <a:txBody>
                    <a:bodyPr/>
                    <a:lstStyle/>
                    <a:p>
                      <a:endParaRPr lang="lt-LT" sz="1400" dirty="0">
                        <a:solidFill>
                          <a:schemeClr val="accent2">
                            <a:lumMod val="75000"/>
                          </a:schemeClr>
                        </a:solidFill>
                      </a:endParaRPr>
                    </a:p>
                  </a:txBody>
                  <a:tcPr/>
                </a:tc>
                <a:extLst>
                  <a:ext uri="{0D108BD9-81ED-4DB2-BD59-A6C34878D82A}">
                    <a16:rowId xmlns:a16="http://schemas.microsoft.com/office/drawing/2014/main" xmlns="" val="3952330391"/>
                  </a:ext>
                </a:extLst>
              </a:tr>
            </a:tbl>
          </a:graphicData>
        </a:graphic>
      </p:graphicFrame>
      <p:sp>
        <p:nvSpPr>
          <p:cNvPr id="5" name="TextBox 4">
            <a:extLst>
              <a:ext uri="{FF2B5EF4-FFF2-40B4-BE49-F238E27FC236}">
                <a16:creationId xmlns:a16="http://schemas.microsoft.com/office/drawing/2014/main" xmlns="" id="{E2828B47-E299-4E83-90CF-CEEF73DA6B43}"/>
              </a:ext>
            </a:extLst>
          </p:cNvPr>
          <p:cNvSpPr txBox="1"/>
          <p:nvPr/>
        </p:nvSpPr>
        <p:spPr>
          <a:xfrm>
            <a:off x="3599286" y="3429000"/>
            <a:ext cx="5087514" cy="738664"/>
          </a:xfrm>
          <a:prstGeom prst="rect">
            <a:avLst/>
          </a:prstGeom>
          <a:solidFill>
            <a:srgbClr val="DAEFC3"/>
          </a:solidFill>
        </p:spPr>
        <p:txBody>
          <a:bodyPr wrap="square" rtlCol="0">
            <a:spAutoFit/>
          </a:bodyPr>
          <a:lstStyle/>
          <a:p>
            <a:pPr lvl="0"/>
            <a:r>
              <a:rPr lang="lt-LT" b="1" dirty="0">
                <a:solidFill>
                  <a:srgbClr val="C00000"/>
                </a:solidFill>
              </a:rPr>
              <a:t>(!)</a:t>
            </a:r>
            <a:r>
              <a:rPr lang="lt-LT" dirty="0">
                <a:solidFill>
                  <a:srgbClr val="C00000"/>
                </a:solidFill>
              </a:rPr>
              <a:t> </a:t>
            </a:r>
            <a:r>
              <a:rPr lang="lt-LT" sz="1200" b="1" u="sng" dirty="0">
                <a:solidFill>
                  <a:srgbClr val="C00000"/>
                </a:solidFill>
              </a:rPr>
              <a:t>LT pozicija</a:t>
            </a:r>
            <a:r>
              <a:rPr lang="lt-LT" sz="1200" dirty="0">
                <a:solidFill>
                  <a:srgbClr val="C00000"/>
                </a:solidFill>
              </a:rPr>
              <a:t>: Finansinius instrumentus privalomai taikyti tik didelėms įmonėms, o mažoms ir vidutinėms pasirinktinai galėtų būti taikomos ir kitokios finansavimo formos.</a:t>
            </a:r>
          </a:p>
        </p:txBody>
      </p:sp>
    </p:spTree>
    <p:extLst>
      <p:ext uri="{BB962C8B-B14F-4D97-AF65-F5344CB8AC3E}">
        <p14:creationId xmlns:p14="http://schemas.microsoft.com/office/powerpoint/2010/main" val="3962648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A74973-2825-4442-A0D2-CE35FC1499E3}"/>
              </a:ext>
            </a:extLst>
          </p:cNvPr>
          <p:cNvSpPr>
            <a:spLocks noGrp="1"/>
          </p:cNvSpPr>
          <p:nvPr>
            <p:ph type="title"/>
          </p:nvPr>
        </p:nvSpPr>
        <p:spPr>
          <a:xfrm>
            <a:off x="457200" y="274638"/>
            <a:ext cx="8229600" cy="1426170"/>
          </a:xfrm>
        </p:spPr>
        <p:txBody>
          <a:bodyPr/>
          <a:lstStyle/>
          <a:p>
            <a:r>
              <a:rPr lang="lt-LT" sz="2000" dirty="0"/>
              <a:t>2021-2027 m. EJRŽF</a:t>
            </a:r>
            <a:br>
              <a:rPr lang="lt-LT" sz="2000" dirty="0"/>
            </a:br>
            <a:r>
              <a:rPr lang="lt-LT" sz="2000" dirty="0"/>
              <a:t>3 prioritetas </a:t>
            </a:r>
            <a:br>
              <a:rPr lang="lt-LT" sz="2000" dirty="0"/>
            </a:br>
            <a:r>
              <a:rPr lang="lt-LT" sz="2000" dirty="0"/>
              <a:t>Sąlygų tvariai mėlynajai ekonomikai augti ir pakrantės bendruomenėms klestėti sudarymas</a:t>
            </a:r>
          </a:p>
        </p:txBody>
      </p:sp>
      <p:graphicFrame>
        <p:nvGraphicFramePr>
          <p:cNvPr id="4" name="Content Placeholder 3">
            <a:extLst>
              <a:ext uri="{FF2B5EF4-FFF2-40B4-BE49-F238E27FC236}">
                <a16:creationId xmlns:a16="http://schemas.microsoft.com/office/drawing/2014/main" xmlns="" id="{2323144E-321B-4450-954A-4F5E182881DC}"/>
              </a:ext>
            </a:extLst>
          </p:cNvPr>
          <p:cNvGraphicFramePr>
            <a:graphicFrameLocks noGrp="1"/>
          </p:cNvGraphicFramePr>
          <p:nvPr>
            <p:ph idx="1"/>
            <p:extLst>
              <p:ext uri="{D42A27DB-BD31-4B8C-83A1-F6EECF244321}">
                <p14:modId xmlns:p14="http://schemas.microsoft.com/office/powerpoint/2010/main" val="3172866215"/>
              </p:ext>
            </p:extLst>
          </p:nvPr>
        </p:nvGraphicFramePr>
        <p:xfrm>
          <a:off x="457200" y="1600200"/>
          <a:ext cx="8229600" cy="4439252"/>
        </p:xfrm>
        <a:graphic>
          <a:graphicData uri="http://schemas.openxmlformats.org/drawingml/2006/table">
            <a:tbl>
              <a:tblPr firstRow="1" bandRow="1">
                <a:tableStyleId>{327F97BB-C833-4FB7-BDE5-3F7075034690}</a:tableStyleId>
              </a:tblPr>
              <a:tblGrid>
                <a:gridCol w="442392">
                  <a:extLst>
                    <a:ext uri="{9D8B030D-6E8A-4147-A177-3AD203B41FA5}">
                      <a16:colId xmlns:a16="http://schemas.microsoft.com/office/drawing/2014/main" xmlns="" val="2386360362"/>
                    </a:ext>
                  </a:extLst>
                </a:gridCol>
                <a:gridCol w="7787208">
                  <a:extLst>
                    <a:ext uri="{9D8B030D-6E8A-4147-A177-3AD203B41FA5}">
                      <a16:colId xmlns:a16="http://schemas.microsoft.com/office/drawing/2014/main" xmlns="" val="4272245172"/>
                    </a:ext>
                  </a:extLst>
                </a:gridCol>
              </a:tblGrid>
              <a:tr h="427777">
                <a:tc>
                  <a:txBody>
                    <a:bodyPr/>
                    <a:lstStyle/>
                    <a:p>
                      <a:endParaRPr lang="lt-LT" sz="1400" dirty="0">
                        <a:solidFill>
                          <a:schemeClr val="accent2">
                            <a:lumMod val="75000"/>
                          </a:schemeClr>
                        </a:solidFill>
                      </a:endParaRPr>
                    </a:p>
                  </a:txBody>
                  <a:tcPr/>
                </a:tc>
                <a:tc>
                  <a:txBody>
                    <a:bodyPr/>
                    <a:lstStyle/>
                    <a:p>
                      <a:pPr algn="ctr"/>
                      <a:r>
                        <a:rPr lang="lt-LT" sz="1800" b="1" kern="1200" dirty="0">
                          <a:solidFill>
                            <a:schemeClr val="accent2">
                              <a:lumMod val="75000"/>
                            </a:schemeClr>
                          </a:solidFill>
                          <a:effectLst/>
                          <a:latin typeface="+mn-lt"/>
                          <a:ea typeface="+mn-ea"/>
                          <a:cs typeface="+mn-cs"/>
                        </a:rPr>
                        <a:t>Bendruomenės inicijuota vietos plėtra</a:t>
                      </a:r>
                      <a:endParaRPr lang="lt-LT" sz="1400" dirty="0">
                        <a:solidFill>
                          <a:schemeClr val="accent2">
                            <a:lumMod val="75000"/>
                          </a:schemeClr>
                        </a:solidFill>
                      </a:endParaRPr>
                    </a:p>
                  </a:txBody>
                  <a:tcPr/>
                </a:tc>
                <a:extLst>
                  <a:ext uri="{0D108BD9-81ED-4DB2-BD59-A6C34878D82A}">
                    <a16:rowId xmlns:a16="http://schemas.microsoft.com/office/drawing/2014/main" xmlns="" val="3686228538"/>
                  </a:ext>
                </a:extLst>
              </a:tr>
              <a:tr h="896967">
                <a:tc>
                  <a:txBody>
                    <a:bodyPr/>
                    <a:lstStyle/>
                    <a:p>
                      <a:endParaRPr lang="lt-LT" sz="1400">
                        <a:solidFill>
                          <a:schemeClr val="accent2">
                            <a:lumMod val="75000"/>
                          </a:schemeClr>
                        </a:solidFill>
                      </a:endParaRPr>
                    </a:p>
                  </a:txBody>
                  <a:tcPr/>
                </a:tc>
                <a:tc>
                  <a:txBody>
                    <a:bodyPr/>
                    <a:lstStyle/>
                    <a:p>
                      <a:r>
                        <a:rPr lang="lt-LT" sz="1800" kern="1200" dirty="0">
                          <a:solidFill>
                            <a:schemeClr val="accent2">
                              <a:lumMod val="75000"/>
                            </a:schemeClr>
                          </a:solidFill>
                          <a:effectLst/>
                          <a:latin typeface="+mn-lt"/>
                          <a:ea typeface="+mn-ea"/>
                          <a:cs typeface="+mn-cs"/>
                        </a:rPr>
                        <a:t>Gali būti remiamas darnus vietos ekonomikos ir bendruomenių vystymasis užtikrinant bendruomenės inicijuotą vietos plėtrą </a:t>
                      </a:r>
                    </a:p>
                    <a:p>
                      <a:r>
                        <a:rPr lang="lt-LT" sz="1800" i="1" kern="1200" dirty="0">
                          <a:solidFill>
                            <a:srgbClr val="00B050"/>
                          </a:solidFill>
                          <a:effectLst/>
                          <a:latin typeface="+mn-lt"/>
                          <a:ea typeface="+mn-ea"/>
                          <a:cs typeface="+mn-cs"/>
                        </a:rPr>
                        <a:t>Palyginti su 2014–2020 m. laikotarpiu remiamų BIVP strategijų taikymo sritis bus plečiama: kiekviena vietos partnerystė turėtų atitikti pagrindinį savo strategijos tikslą užtikrindama subalansuotą visų svarbių vietos tvarios mėlynosios ekonomikos suinteresuotųjų subjektų dalyvavimą ir atstovavimą jiems. </a:t>
                      </a:r>
                      <a:endParaRPr lang="lt-LT" sz="1400" i="1" dirty="0">
                        <a:solidFill>
                          <a:srgbClr val="00B050"/>
                        </a:solidFill>
                      </a:endParaRPr>
                    </a:p>
                  </a:txBody>
                  <a:tcPr/>
                </a:tc>
                <a:extLst>
                  <a:ext uri="{0D108BD9-81ED-4DB2-BD59-A6C34878D82A}">
                    <a16:rowId xmlns:a16="http://schemas.microsoft.com/office/drawing/2014/main" xmlns="" val="81931861"/>
                  </a:ext>
                </a:extLst>
              </a:tr>
              <a:tr h="843833">
                <a:tc>
                  <a:txBody>
                    <a:bodyPr/>
                    <a:lstStyle/>
                    <a:p>
                      <a:endParaRPr lang="lt-LT" sz="1400">
                        <a:solidFill>
                          <a:schemeClr val="accent2">
                            <a:lumMod val="75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kern="1200" dirty="0">
                          <a:solidFill>
                            <a:schemeClr val="accent2">
                              <a:lumMod val="75000"/>
                            </a:schemeClr>
                          </a:solidFill>
                          <a:effectLst/>
                          <a:latin typeface="+mn-lt"/>
                          <a:ea typeface="+mn-ea"/>
                          <a:cs typeface="+mn-cs"/>
                        </a:rPr>
                        <a:t>Bendruomenės inicijuotos vietos plėtros strategijomis užtikrinama, kad vietos bendruomenės geriau išnaudotų tvarios mėlynosios ekonomikos siūlomas galimybes ir iš jų pasipelnytų pasitelkdamos aplinkos, kultūros, socialinius ir žmogiškuosius išteklius ir juos stiprindamos</a:t>
                      </a:r>
                    </a:p>
                    <a:p>
                      <a:endParaRPr lang="lt-LT" sz="1400" dirty="0">
                        <a:solidFill>
                          <a:schemeClr val="accent2">
                            <a:lumMod val="75000"/>
                          </a:schemeClr>
                        </a:solidFill>
                      </a:endParaRPr>
                    </a:p>
                  </a:txBody>
                  <a:tcPr/>
                </a:tc>
                <a:extLst>
                  <a:ext uri="{0D108BD9-81ED-4DB2-BD59-A6C34878D82A}">
                    <a16:rowId xmlns:a16="http://schemas.microsoft.com/office/drawing/2014/main" xmlns="" val="3538255136"/>
                  </a:ext>
                </a:extLst>
              </a:tr>
              <a:tr h="597715">
                <a:tc>
                  <a:txBody>
                    <a:bodyPr/>
                    <a:lstStyle/>
                    <a:p>
                      <a:endParaRPr lang="lt-LT" sz="2000" b="1" dirty="0">
                        <a:solidFill>
                          <a:schemeClr val="accent2">
                            <a:lumMod val="75000"/>
                          </a:schemeClr>
                        </a:solidFill>
                      </a:endParaRPr>
                    </a:p>
                  </a:txBody>
                  <a:tcPr/>
                </a:tc>
                <a:tc>
                  <a:txBody>
                    <a:bodyPr/>
                    <a:lstStyle/>
                    <a:p>
                      <a:endParaRPr lang="lt-LT" sz="1400" dirty="0">
                        <a:solidFill>
                          <a:schemeClr val="accent2">
                            <a:lumMod val="75000"/>
                          </a:schemeClr>
                        </a:solidFill>
                      </a:endParaRPr>
                    </a:p>
                  </a:txBody>
                  <a:tcPr/>
                </a:tc>
                <a:extLst>
                  <a:ext uri="{0D108BD9-81ED-4DB2-BD59-A6C34878D82A}">
                    <a16:rowId xmlns:a16="http://schemas.microsoft.com/office/drawing/2014/main" xmlns="" val="3952330391"/>
                  </a:ext>
                </a:extLst>
              </a:tr>
            </a:tbl>
          </a:graphicData>
        </a:graphic>
      </p:graphicFrame>
    </p:spTree>
    <p:extLst>
      <p:ext uri="{BB962C8B-B14F-4D97-AF65-F5344CB8AC3E}">
        <p14:creationId xmlns:p14="http://schemas.microsoft.com/office/powerpoint/2010/main" val="1715497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A74973-2825-4442-A0D2-CE35FC1499E3}"/>
              </a:ext>
            </a:extLst>
          </p:cNvPr>
          <p:cNvSpPr>
            <a:spLocks noGrp="1"/>
          </p:cNvSpPr>
          <p:nvPr>
            <p:ph type="title"/>
          </p:nvPr>
        </p:nvSpPr>
        <p:spPr>
          <a:xfrm>
            <a:off x="457200" y="274638"/>
            <a:ext cx="8229600" cy="1426170"/>
          </a:xfrm>
        </p:spPr>
        <p:txBody>
          <a:bodyPr/>
          <a:lstStyle/>
          <a:p>
            <a:r>
              <a:rPr lang="lt-LT" sz="2000" dirty="0"/>
              <a:t>2021-2027 m. EJRŽF</a:t>
            </a:r>
            <a:br>
              <a:rPr lang="lt-LT" sz="2000" dirty="0"/>
            </a:br>
            <a:r>
              <a:rPr lang="lt-LT" sz="2000" dirty="0"/>
              <a:t>3 prioritetas </a:t>
            </a:r>
            <a:br>
              <a:rPr lang="lt-LT" sz="2000" dirty="0"/>
            </a:br>
            <a:r>
              <a:rPr lang="lt-LT" sz="2000" dirty="0"/>
              <a:t>Sąlygų tvariai mėlynajai ekonomikai augti ir pakrantės bendruomenėms klestėti sudarymas</a:t>
            </a:r>
          </a:p>
        </p:txBody>
      </p:sp>
      <p:graphicFrame>
        <p:nvGraphicFramePr>
          <p:cNvPr id="4" name="Content Placeholder 3">
            <a:extLst>
              <a:ext uri="{FF2B5EF4-FFF2-40B4-BE49-F238E27FC236}">
                <a16:creationId xmlns:a16="http://schemas.microsoft.com/office/drawing/2014/main" xmlns="" id="{2323144E-321B-4450-954A-4F5E182881DC}"/>
              </a:ext>
            </a:extLst>
          </p:cNvPr>
          <p:cNvGraphicFramePr>
            <a:graphicFrameLocks noGrp="1"/>
          </p:cNvGraphicFramePr>
          <p:nvPr>
            <p:ph idx="1"/>
            <p:extLst>
              <p:ext uri="{D42A27DB-BD31-4B8C-83A1-F6EECF244321}">
                <p14:modId xmlns:p14="http://schemas.microsoft.com/office/powerpoint/2010/main" val="3857609564"/>
              </p:ext>
            </p:extLst>
          </p:nvPr>
        </p:nvGraphicFramePr>
        <p:xfrm>
          <a:off x="457200" y="1600200"/>
          <a:ext cx="8229600" cy="2377440"/>
        </p:xfrm>
        <a:graphic>
          <a:graphicData uri="http://schemas.openxmlformats.org/drawingml/2006/table">
            <a:tbl>
              <a:tblPr firstRow="1" bandRow="1">
                <a:tableStyleId>{327F97BB-C833-4FB7-BDE5-3F7075034690}</a:tableStyleId>
              </a:tblPr>
              <a:tblGrid>
                <a:gridCol w="442392">
                  <a:extLst>
                    <a:ext uri="{9D8B030D-6E8A-4147-A177-3AD203B41FA5}">
                      <a16:colId xmlns:a16="http://schemas.microsoft.com/office/drawing/2014/main" xmlns="" val="2386360362"/>
                    </a:ext>
                  </a:extLst>
                </a:gridCol>
                <a:gridCol w="7787208">
                  <a:extLst>
                    <a:ext uri="{9D8B030D-6E8A-4147-A177-3AD203B41FA5}">
                      <a16:colId xmlns:a16="http://schemas.microsoft.com/office/drawing/2014/main" xmlns="" val="4272245172"/>
                    </a:ext>
                  </a:extLst>
                </a:gridCol>
              </a:tblGrid>
              <a:tr h="427777">
                <a:tc>
                  <a:txBody>
                    <a:bodyPr/>
                    <a:lstStyle/>
                    <a:p>
                      <a:endParaRPr lang="lt-LT" sz="1400" dirty="0">
                        <a:solidFill>
                          <a:schemeClr val="accent2">
                            <a:lumMod val="75000"/>
                          </a:schemeClr>
                        </a:solidFill>
                      </a:endParaRPr>
                    </a:p>
                  </a:txBody>
                  <a:tcPr/>
                </a:tc>
                <a:tc>
                  <a:txBody>
                    <a:bodyPr/>
                    <a:lstStyle/>
                    <a:p>
                      <a:pPr algn="ctr"/>
                      <a:endParaRPr lang="lt-LT" sz="1800" b="1" i="0" kern="1200" dirty="0">
                        <a:solidFill>
                          <a:schemeClr val="accent2">
                            <a:lumMod val="75000"/>
                          </a:schemeClr>
                        </a:solidFill>
                        <a:effectLst/>
                        <a:latin typeface="+mn-lt"/>
                        <a:ea typeface="+mn-ea"/>
                        <a:cs typeface="+mn-cs"/>
                      </a:endParaRPr>
                    </a:p>
                    <a:p>
                      <a:pPr algn="ctr"/>
                      <a:r>
                        <a:rPr lang="lt-LT" sz="1800" b="1" i="0" kern="1200" dirty="0">
                          <a:solidFill>
                            <a:schemeClr val="accent2">
                              <a:lumMod val="75000"/>
                            </a:schemeClr>
                          </a:solidFill>
                          <a:effectLst/>
                          <a:latin typeface="+mn-lt"/>
                          <a:ea typeface="+mn-ea"/>
                          <a:cs typeface="+mn-cs"/>
                        </a:rPr>
                        <a:t>Jūrų pažinimas</a:t>
                      </a:r>
                    </a:p>
                  </a:txBody>
                  <a:tcPr/>
                </a:tc>
                <a:extLst>
                  <a:ext uri="{0D108BD9-81ED-4DB2-BD59-A6C34878D82A}">
                    <a16:rowId xmlns:a16="http://schemas.microsoft.com/office/drawing/2014/main" xmlns="" val="3686228538"/>
                  </a:ext>
                </a:extLst>
              </a:tr>
              <a:tr h="896967">
                <a:tc>
                  <a:txBody>
                    <a:bodyPr/>
                    <a:lstStyle/>
                    <a:p>
                      <a:endParaRPr lang="lt-LT" sz="1400">
                        <a:solidFill>
                          <a:schemeClr val="accent2">
                            <a:lumMod val="75000"/>
                          </a:schemeClr>
                        </a:solidFill>
                      </a:endParaRPr>
                    </a:p>
                  </a:txBody>
                  <a:tcPr/>
                </a:tc>
                <a:tc>
                  <a:txBody>
                    <a:bodyPr/>
                    <a:lstStyle/>
                    <a:p>
                      <a:r>
                        <a:rPr lang="lt-LT" sz="1800" i="1" kern="1200" dirty="0">
                          <a:solidFill>
                            <a:srgbClr val="00B050"/>
                          </a:solidFill>
                          <a:effectLst/>
                          <a:latin typeface="+mn-lt"/>
                          <a:ea typeface="+mn-ea"/>
                          <a:cs typeface="+mn-cs"/>
                        </a:rPr>
                        <a:t>Pagal pasidalijamojo valdymo principą tvari mėlynoji ekonomika bus remiama renkant, valdant ir naudojant duomenis siekiant papildyti žinias apie jūrų aplinkos būklę. Tokia parama turėtų būti siekiama įvykdyti Buveinių direktyvos ir Paukščių direktyvos reikalavimus, remti jūrinių teritorijų planavimą ir gerinti duomenų kokybę ir sklaidą Europos jūrų stebėjimo ir duomenų tinkle</a:t>
                      </a:r>
                      <a:endParaRPr lang="lt-LT" sz="1400" i="1" dirty="0">
                        <a:solidFill>
                          <a:srgbClr val="00B050"/>
                        </a:solidFill>
                      </a:endParaRPr>
                    </a:p>
                  </a:txBody>
                  <a:tcPr/>
                </a:tc>
                <a:extLst>
                  <a:ext uri="{0D108BD9-81ED-4DB2-BD59-A6C34878D82A}">
                    <a16:rowId xmlns:a16="http://schemas.microsoft.com/office/drawing/2014/main" xmlns="" val="81931861"/>
                  </a:ext>
                </a:extLst>
              </a:tr>
            </a:tbl>
          </a:graphicData>
        </a:graphic>
      </p:graphicFrame>
    </p:spTree>
    <p:extLst>
      <p:ext uri="{BB962C8B-B14F-4D97-AF65-F5344CB8AC3E}">
        <p14:creationId xmlns:p14="http://schemas.microsoft.com/office/powerpoint/2010/main" val="2668591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A74973-2825-4442-A0D2-CE35FC1499E3}"/>
              </a:ext>
            </a:extLst>
          </p:cNvPr>
          <p:cNvSpPr>
            <a:spLocks noGrp="1"/>
          </p:cNvSpPr>
          <p:nvPr>
            <p:ph type="title"/>
          </p:nvPr>
        </p:nvSpPr>
        <p:spPr>
          <a:xfrm>
            <a:off x="457200" y="274638"/>
            <a:ext cx="8229600" cy="1426170"/>
          </a:xfrm>
        </p:spPr>
        <p:txBody>
          <a:bodyPr/>
          <a:lstStyle/>
          <a:p>
            <a:r>
              <a:rPr lang="lt-LT" sz="2000" dirty="0"/>
              <a:t>2021-2027 m. EJRŽF</a:t>
            </a:r>
            <a:br>
              <a:rPr lang="lt-LT" sz="2000" dirty="0"/>
            </a:br>
            <a:r>
              <a:rPr lang="lt-LT" sz="2000" dirty="0"/>
              <a:t>4 prioritetas </a:t>
            </a:r>
            <a:br>
              <a:rPr lang="lt-LT" sz="2000" dirty="0"/>
            </a:br>
            <a:r>
              <a:rPr lang="lt-LT" sz="2000" dirty="0"/>
              <a:t>Tarptautinio vandenynų valdymo stiprinimas ir jūrų bei vandenynų saugos, saugumo, švaros ir tvaraus valdymo galimybių užtikrinimas</a:t>
            </a:r>
          </a:p>
        </p:txBody>
      </p:sp>
      <p:graphicFrame>
        <p:nvGraphicFramePr>
          <p:cNvPr id="4" name="Content Placeholder 3">
            <a:extLst>
              <a:ext uri="{FF2B5EF4-FFF2-40B4-BE49-F238E27FC236}">
                <a16:creationId xmlns:a16="http://schemas.microsoft.com/office/drawing/2014/main" xmlns="" id="{2323144E-321B-4450-954A-4F5E182881DC}"/>
              </a:ext>
            </a:extLst>
          </p:cNvPr>
          <p:cNvGraphicFramePr>
            <a:graphicFrameLocks noGrp="1"/>
          </p:cNvGraphicFramePr>
          <p:nvPr>
            <p:ph idx="1"/>
            <p:extLst>
              <p:ext uri="{D42A27DB-BD31-4B8C-83A1-F6EECF244321}">
                <p14:modId xmlns:p14="http://schemas.microsoft.com/office/powerpoint/2010/main" val="2079376461"/>
              </p:ext>
            </p:extLst>
          </p:nvPr>
        </p:nvGraphicFramePr>
        <p:xfrm>
          <a:off x="611560" y="1772816"/>
          <a:ext cx="8229600" cy="2697167"/>
        </p:xfrm>
        <a:graphic>
          <a:graphicData uri="http://schemas.openxmlformats.org/drawingml/2006/table">
            <a:tbl>
              <a:tblPr firstRow="1" bandRow="1">
                <a:tableStyleId>{327F97BB-C833-4FB7-BDE5-3F7075034690}</a:tableStyleId>
              </a:tblPr>
              <a:tblGrid>
                <a:gridCol w="442392">
                  <a:extLst>
                    <a:ext uri="{9D8B030D-6E8A-4147-A177-3AD203B41FA5}">
                      <a16:colId xmlns:a16="http://schemas.microsoft.com/office/drawing/2014/main" xmlns="" val="2386360362"/>
                    </a:ext>
                  </a:extLst>
                </a:gridCol>
                <a:gridCol w="7787208">
                  <a:extLst>
                    <a:ext uri="{9D8B030D-6E8A-4147-A177-3AD203B41FA5}">
                      <a16:colId xmlns:a16="http://schemas.microsoft.com/office/drawing/2014/main" xmlns="" val="4272245172"/>
                    </a:ext>
                  </a:extLst>
                </a:gridCol>
              </a:tblGrid>
              <a:tr h="219745">
                <a:tc>
                  <a:txBody>
                    <a:bodyPr/>
                    <a:lstStyle/>
                    <a:p>
                      <a:endParaRPr lang="lt-LT" sz="1800" dirty="0">
                        <a:solidFill>
                          <a:schemeClr val="accent2">
                            <a:lumMod val="75000"/>
                          </a:schemeClr>
                        </a:solidFill>
                      </a:endParaRPr>
                    </a:p>
                  </a:txBody>
                  <a:tcPr/>
                </a:tc>
                <a:tc>
                  <a:txBody>
                    <a:bodyPr/>
                    <a:lstStyle/>
                    <a:p>
                      <a:pPr algn="ctr"/>
                      <a:r>
                        <a:rPr lang="lt-LT" sz="1800" b="1" kern="1200" dirty="0">
                          <a:solidFill>
                            <a:schemeClr val="accent2">
                              <a:lumMod val="75000"/>
                            </a:schemeClr>
                          </a:solidFill>
                          <a:effectLst/>
                          <a:latin typeface="+mn-lt"/>
                          <a:ea typeface="+mn-ea"/>
                          <a:cs typeface="+mn-cs"/>
                        </a:rPr>
                        <a:t>Jūrų stebėjimas</a:t>
                      </a:r>
                      <a:endParaRPr lang="lt-LT" sz="1800" b="1" i="0" kern="1200" dirty="0">
                        <a:solidFill>
                          <a:schemeClr val="accent2">
                            <a:lumMod val="75000"/>
                          </a:schemeClr>
                        </a:solidFill>
                        <a:effectLst/>
                        <a:latin typeface="+mn-lt"/>
                        <a:ea typeface="+mn-ea"/>
                        <a:cs typeface="+mn-cs"/>
                      </a:endParaRPr>
                    </a:p>
                  </a:txBody>
                  <a:tcPr/>
                </a:tc>
                <a:extLst>
                  <a:ext uri="{0D108BD9-81ED-4DB2-BD59-A6C34878D82A}">
                    <a16:rowId xmlns:a16="http://schemas.microsoft.com/office/drawing/2014/main" xmlns="" val="3686228538"/>
                  </a:ext>
                </a:extLst>
              </a:tr>
              <a:tr h="896967">
                <a:tc>
                  <a:txBody>
                    <a:bodyPr/>
                    <a:lstStyle/>
                    <a:p>
                      <a:endParaRPr lang="lt-LT" sz="1800">
                        <a:solidFill>
                          <a:schemeClr val="accent2">
                            <a:lumMod val="75000"/>
                          </a:schemeClr>
                        </a:solidFill>
                      </a:endParaRPr>
                    </a:p>
                  </a:txBody>
                  <a:tcPr/>
                </a:tc>
                <a:tc>
                  <a:txBody>
                    <a:bodyPr/>
                    <a:lstStyle/>
                    <a:p>
                      <a:r>
                        <a:rPr lang="lt-LT" sz="1800" kern="1200" dirty="0">
                          <a:solidFill>
                            <a:schemeClr val="accent2">
                              <a:lumMod val="75000"/>
                            </a:schemeClr>
                          </a:solidFill>
                          <a:effectLst/>
                          <a:latin typeface="+mn-lt"/>
                          <a:ea typeface="+mn-ea"/>
                          <a:cs typeface="+mn-cs"/>
                        </a:rPr>
                        <a:t>Gali būti remiami veiksmai, kuriais prisidedama prie bendros dalijimosi informacija aplinkos tikslų siekimo</a:t>
                      </a:r>
                      <a:endParaRPr lang="lt-LT" sz="1800" i="1" dirty="0">
                        <a:solidFill>
                          <a:schemeClr val="accent2">
                            <a:lumMod val="75000"/>
                          </a:schemeClr>
                        </a:solidFill>
                      </a:endParaRPr>
                    </a:p>
                  </a:txBody>
                  <a:tcPr/>
                </a:tc>
                <a:extLst>
                  <a:ext uri="{0D108BD9-81ED-4DB2-BD59-A6C34878D82A}">
                    <a16:rowId xmlns:a16="http://schemas.microsoft.com/office/drawing/2014/main" xmlns="" val="81931861"/>
                  </a:ext>
                </a:extLst>
              </a:tr>
              <a:tr h="537473">
                <a:tc>
                  <a:txBody>
                    <a:bodyPr/>
                    <a:lstStyle/>
                    <a:p>
                      <a:endParaRPr lang="lt-LT" sz="1800" dirty="0">
                        <a:solidFill>
                          <a:schemeClr val="accent2">
                            <a:lumMod val="75000"/>
                          </a:schemeClr>
                        </a:solidFill>
                      </a:endParaRPr>
                    </a:p>
                  </a:txBody>
                  <a:tcPr/>
                </a:tc>
                <a:tc>
                  <a:txBody>
                    <a:bodyPr/>
                    <a:lstStyle/>
                    <a:p>
                      <a:pPr algn="ctr"/>
                      <a:r>
                        <a:rPr lang="lt-LT" sz="1800" b="1" kern="1200" dirty="0">
                          <a:solidFill>
                            <a:schemeClr val="accent2">
                              <a:lumMod val="75000"/>
                            </a:schemeClr>
                          </a:solidFill>
                          <a:effectLst/>
                          <a:latin typeface="+mn-lt"/>
                          <a:ea typeface="+mn-ea"/>
                          <a:cs typeface="+mn-cs"/>
                        </a:rPr>
                        <a:t>Pakrančių apsaugos tarnybų bendradarbiavimas</a:t>
                      </a:r>
                      <a:endParaRPr lang="lt-LT" sz="1800" b="1" i="1" dirty="0">
                        <a:solidFill>
                          <a:schemeClr val="accent2">
                            <a:lumMod val="75000"/>
                          </a:schemeClr>
                        </a:solidFill>
                      </a:endParaRPr>
                    </a:p>
                  </a:txBody>
                  <a:tcPr/>
                </a:tc>
                <a:extLst>
                  <a:ext uri="{0D108BD9-81ED-4DB2-BD59-A6C34878D82A}">
                    <a16:rowId xmlns:a16="http://schemas.microsoft.com/office/drawing/2014/main" xmlns="" val="966171240"/>
                  </a:ext>
                </a:extLst>
              </a:tr>
              <a:tr h="896967">
                <a:tc>
                  <a:txBody>
                    <a:bodyPr/>
                    <a:lstStyle/>
                    <a:p>
                      <a:endParaRPr lang="lt-LT" sz="1800" dirty="0">
                        <a:solidFill>
                          <a:schemeClr val="accent2">
                            <a:lumMod val="75000"/>
                          </a:schemeClr>
                        </a:solidFill>
                      </a:endParaRPr>
                    </a:p>
                  </a:txBody>
                  <a:tcPr/>
                </a:tc>
                <a:tc>
                  <a:txBody>
                    <a:bodyPr/>
                    <a:lstStyle/>
                    <a:p>
                      <a:r>
                        <a:rPr lang="lt-LT" sz="1800" kern="1200" dirty="0">
                          <a:solidFill>
                            <a:schemeClr val="accent2">
                              <a:lumMod val="75000"/>
                            </a:schemeClr>
                          </a:solidFill>
                          <a:effectLst/>
                          <a:latin typeface="+mn-lt"/>
                          <a:ea typeface="+mn-ea"/>
                          <a:cs typeface="+mn-cs"/>
                        </a:rPr>
                        <a:t>Bus remiamas jūrų stebėjimas ir pasienio apsaugos tarnybų bendradarbiavimas</a:t>
                      </a:r>
                      <a:endParaRPr lang="lt-LT" sz="1800" i="1" dirty="0">
                        <a:solidFill>
                          <a:schemeClr val="accent2">
                            <a:lumMod val="75000"/>
                          </a:schemeClr>
                        </a:solidFill>
                      </a:endParaRPr>
                    </a:p>
                  </a:txBody>
                  <a:tcPr/>
                </a:tc>
                <a:extLst>
                  <a:ext uri="{0D108BD9-81ED-4DB2-BD59-A6C34878D82A}">
                    <a16:rowId xmlns:a16="http://schemas.microsoft.com/office/drawing/2014/main" xmlns="" val="1490524218"/>
                  </a:ext>
                </a:extLst>
              </a:tr>
            </a:tbl>
          </a:graphicData>
        </a:graphic>
      </p:graphicFrame>
    </p:spTree>
    <p:extLst>
      <p:ext uri="{BB962C8B-B14F-4D97-AF65-F5344CB8AC3E}">
        <p14:creationId xmlns:p14="http://schemas.microsoft.com/office/powerpoint/2010/main" val="4287939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ntraštė 5">
            <a:extLst>
              <a:ext uri="{FF2B5EF4-FFF2-40B4-BE49-F238E27FC236}">
                <a16:creationId xmlns:a16="http://schemas.microsoft.com/office/drawing/2014/main" xmlns="" id="{E916C77E-EE73-4DEA-AA05-3F0D2AED2930}"/>
              </a:ext>
            </a:extLst>
          </p:cNvPr>
          <p:cNvSpPr>
            <a:spLocks noGrp="1"/>
          </p:cNvSpPr>
          <p:nvPr>
            <p:ph type="ctrTitle"/>
          </p:nvPr>
        </p:nvSpPr>
        <p:spPr>
          <a:xfrm>
            <a:off x="611188" y="2276475"/>
            <a:ext cx="7851775" cy="1728788"/>
          </a:xfrm>
        </p:spPr>
        <p:txBody>
          <a:bodyPr/>
          <a:lstStyle/>
          <a:p>
            <a:pPr eaLnBrk="1" hangingPunct="1"/>
            <a:r>
              <a:rPr lang="lt-LT" altLang="lt-LT" sz="3600">
                <a:solidFill>
                  <a:schemeClr val="tx1"/>
                </a:solidFill>
                <a:latin typeface="Times New Roman" panose="02020603050405020304" pitchFamily="18" charset="0"/>
                <a:cs typeface="Times New Roman" panose="02020603050405020304" pitchFamily="18" charset="0"/>
              </a:rPr>
              <a:t>Ačiū už dėmesį</a:t>
            </a:r>
            <a:endParaRPr lang="en-GB" altLang="lt-LT" sz="3600">
              <a:solidFill>
                <a:schemeClr val="tx1"/>
              </a:solidFill>
              <a:latin typeface="Times New Roman" panose="02020603050405020304" pitchFamily="18" charset="0"/>
              <a:cs typeface="Times New Roman" panose="02020603050405020304" pitchFamily="18" charset="0"/>
            </a:endParaRPr>
          </a:p>
        </p:txBody>
      </p:sp>
      <p:pic>
        <p:nvPicPr>
          <p:cNvPr id="22531" name="Paveikslėlis 3">
            <a:extLst>
              <a:ext uri="{FF2B5EF4-FFF2-40B4-BE49-F238E27FC236}">
                <a16:creationId xmlns:a16="http://schemas.microsoft.com/office/drawing/2014/main" xmlns="" id="{6EBC8F57-FA7F-4FC5-A026-F34C2549454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32425" y="6021388"/>
            <a:ext cx="3711575" cy="79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5662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4E5803-6EAC-47E3-84C5-A709C4BCB920}"/>
              </a:ext>
            </a:extLst>
          </p:cNvPr>
          <p:cNvSpPr>
            <a:spLocks noGrp="1"/>
          </p:cNvSpPr>
          <p:nvPr>
            <p:ph type="title"/>
          </p:nvPr>
        </p:nvSpPr>
        <p:spPr/>
        <p:txBody>
          <a:bodyPr/>
          <a:lstStyle/>
          <a:p>
            <a:r>
              <a:rPr lang="lt-LT" sz="2400" dirty="0"/>
              <a:t>2021-2027 m. EJRŽF</a:t>
            </a:r>
            <a:br>
              <a:rPr lang="lt-LT" sz="2400" dirty="0"/>
            </a:br>
            <a:r>
              <a:rPr lang="lt-LT" sz="2400" dirty="0"/>
              <a:t>Biudžetas</a:t>
            </a:r>
          </a:p>
        </p:txBody>
      </p:sp>
      <p:graphicFrame>
        <p:nvGraphicFramePr>
          <p:cNvPr id="4" name="Content Placeholder 3">
            <a:extLst>
              <a:ext uri="{FF2B5EF4-FFF2-40B4-BE49-F238E27FC236}">
                <a16:creationId xmlns:a16="http://schemas.microsoft.com/office/drawing/2014/main" xmlns="" id="{5DA6BA1F-D6E0-4E5C-9F4F-CDD71E18DDD7}"/>
              </a:ext>
            </a:extLst>
          </p:cNvPr>
          <p:cNvGraphicFramePr>
            <a:graphicFrameLocks noGrp="1"/>
          </p:cNvGraphicFramePr>
          <p:nvPr>
            <p:ph idx="1"/>
            <p:extLst>
              <p:ext uri="{D42A27DB-BD31-4B8C-83A1-F6EECF244321}">
                <p14:modId xmlns:p14="http://schemas.microsoft.com/office/powerpoint/2010/main" val="3288599473"/>
              </p:ext>
            </p:extLst>
          </p:nvPr>
        </p:nvGraphicFramePr>
        <p:xfrm>
          <a:off x="457200" y="1308918"/>
          <a:ext cx="8229600" cy="3257493"/>
        </p:xfrm>
        <a:graphic>
          <a:graphicData uri="http://schemas.openxmlformats.org/drawingml/2006/table">
            <a:tbl>
              <a:tblPr firstRow="1" firstCol="1" bandRow="1">
                <a:tableStyleId>{327F97BB-C833-4FB7-BDE5-3F7075034690}</a:tableStyleId>
              </a:tblPr>
              <a:tblGrid>
                <a:gridCol w="4114800">
                  <a:extLst>
                    <a:ext uri="{9D8B030D-6E8A-4147-A177-3AD203B41FA5}">
                      <a16:colId xmlns:a16="http://schemas.microsoft.com/office/drawing/2014/main" xmlns="" val="2831181620"/>
                    </a:ext>
                  </a:extLst>
                </a:gridCol>
                <a:gridCol w="4114800">
                  <a:extLst>
                    <a:ext uri="{9D8B030D-6E8A-4147-A177-3AD203B41FA5}">
                      <a16:colId xmlns:a16="http://schemas.microsoft.com/office/drawing/2014/main" xmlns="" val="2664088461"/>
                    </a:ext>
                  </a:extLst>
                </a:gridCol>
              </a:tblGrid>
              <a:tr h="413705">
                <a:tc>
                  <a:txBody>
                    <a:bodyPr/>
                    <a:lstStyle/>
                    <a:p>
                      <a:pPr algn="ctr">
                        <a:lnSpc>
                          <a:spcPct val="107000"/>
                        </a:lnSpc>
                        <a:spcAft>
                          <a:spcPts val="0"/>
                        </a:spcAft>
                      </a:pPr>
                      <a:r>
                        <a:rPr lang="lt-LT" sz="2000" dirty="0">
                          <a:solidFill>
                            <a:schemeClr val="tx1">
                              <a:lumMod val="95000"/>
                              <a:lumOff val="5000"/>
                            </a:schemeClr>
                          </a:solidFill>
                          <a:effectLst/>
                        </a:rPr>
                        <a:t>2014-2020</a:t>
                      </a:r>
                      <a:endParaRPr lang="lt-LT" sz="1100" dirty="0">
                        <a:solidFill>
                          <a:schemeClr val="tx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9525" cap="flat" cmpd="sng" algn="ctr">
                      <a:noFill/>
                      <a:prstDash val="solid"/>
                    </a:lnL>
                    <a:lnR w="25400" cap="flat" cmpd="sng" algn="ctr">
                      <a:noFill/>
                      <a:prstDash val="solid"/>
                    </a:lnR>
                    <a:lnT w="9525" cap="flat" cmpd="sng" algn="ctr">
                      <a:noFill/>
                      <a:prstDash val="solid"/>
                    </a:lnT>
                    <a:lnB w="38100" cap="flat" cmpd="sng" algn="ctr">
                      <a:noFill/>
                      <a:prstDash val="solid"/>
                    </a:lnB>
                    <a:lnTlToBr w="12700" cmpd="sng">
                      <a:noFill/>
                      <a:prstDash val="solid"/>
                    </a:lnTlToBr>
                    <a:lnBlToTr w="12700" cmpd="sng">
                      <a:noFill/>
                      <a:prstDash val="solid"/>
                    </a:lnBlToTr>
                  </a:tcPr>
                </a:tc>
                <a:tc>
                  <a:txBody>
                    <a:bodyPr/>
                    <a:lstStyle/>
                    <a:p>
                      <a:pPr algn="ctr">
                        <a:lnSpc>
                          <a:spcPct val="107000"/>
                        </a:lnSpc>
                        <a:spcAft>
                          <a:spcPts val="0"/>
                        </a:spcAft>
                      </a:pPr>
                      <a:r>
                        <a:rPr lang="lt-LT" sz="2000" b="1" dirty="0">
                          <a:solidFill>
                            <a:schemeClr val="tx1">
                              <a:lumMod val="95000"/>
                              <a:lumOff val="5000"/>
                            </a:schemeClr>
                          </a:solidFill>
                          <a:effectLst/>
                        </a:rPr>
                        <a:t>2021-2027</a:t>
                      </a:r>
                      <a:endParaRPr lang="lt-LT" sz="1100" b="1" dirty="0">
                        <a:solidFill>
                          <a:schemeClr val="tx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25400" cap="flat" cmpd="sng" algn="ctr">
                      <a:noFill/>
                      <a:prstDash val="solid"/>
                    </a:lnL>
                    <a:lnR w="9525" cap="flat" cmpd="sng" algn="ctr">
                      <a:noFill/>
                      <a:prstDash val="solid"/>
                    </a:lnR>
                    <a:lnT w="9525" cap="flat" cmpd="sng" algn="ctr">
                      <a:noFill/>
                      <a:prstDash val="solid"/>
                    </a:lnT>
                    <a:lnB w="38100"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xmlns="" val="686811350"/>
                  </a:ext>
                </a:extLst>
              </a:tr>
              <a:tr h="413705">
                <a:tc>
                  <a:txBody>
                    <a:bodyPr/>
                    <a:lstStyle/>
                    <a:p>
                      <a:pPr marL="0" algn="ctr" defTabSz="914400" rtl="0" eaLnBrk="1" latinLnBrk="0" hangingPunct="1">
                        <a:lnSpc>
                          <a:spcPct val="107000"/>
                        </a:lnSpc>
                        <a:spcAft>
                          <a:spcPts val="0"/>
                        </a:spcAft>
                      </a:pPr>
                      <a:r>
                        <a:rPr lang="lt-LT" sz="2000" b="1" kern="1200" dirty="0">
                          <a:solidFill>
                            <a:schemeClr val="tx1">
                              <a:lumMod val="65000"/>
                              <a:lumOff val="35000"/>
                            </a:schemeClr>
                          </a:solidFill>
                          <a:effectLst/>
                          <a:latin typeface="+mn-lt"/>
                          <a:ea typeface="+mn-ea"/>
                          <a:cs typeface="+mn-cs"/>
                        </a:rPr>
                        <a:t> 6 400 000 000 EUR</a:t>
                      </a:r>
                    </a:p>
                  </a:txBody>
                  <a:tcPr marL="68580" marR="68580" marT="0" marB="0">
                    <a:lnL w="9525" cap="flat" cmpd="sng" algn="ctr">
                      <a:noFill/>
                      <a:prstDash val="solid"/>
                    </a:lnL>
                    <a:lnR w="25400" cap="flat" cmpd="sng" algn="ctr">
                      <a:noFill/>
                      <a:prstDash val="solid"/>
                    </a:lnR>
                    <a:lnT w="38100" cap="flat" cmpd="sng" algn="ctr">
                      <a:noFill/>
                      <a:prstDash val="solid"/>
                    </a:lnT>
                    <a:lnB>
                      <a:noFill/>
                    </a:lnB>
                    <a:lnTlToBr w="12700" cmpd="sng">
                      <a:noFill/>
                      <a:prstDash val="solid"/>
                    </a:lnTlToBr>
                    <a:lnBlToTr w="12700" cmpd="sng">
                      <a:noFill/>
                      <a:prstDash val="solid"/>
                    </a:lnBlToTr>
                  </a:tcPr>
                </a:tc>
                <a:tc>
                  <a:txBody>
                    <a:bodyPr/>
                    <a:lstStyle/>
                    <a:p>
                      <a:pPr marL="0" algn="ctr" defTabSz="914400" rtl="0" eaLnBrk="1" latinLnBrk="0" hangingPunct="1">
                        <a:lnSpc>
                          <a:spcPct val="107000"/>
                        </a:lnSpc>
                        <a:spcAft>
                          <a:spcPts val="0"/>
                        </a:spcAft>
                      </a:pPr>
                      <a:r>
                        <a:rPr lang="lt-LT" sz="2000" b="1" kern="1200" dirty="0">
                          <a:solidFill>
                            <a:srgbClr val="00B050"/>
                          </a:solidFill>
                          <a:effectLst/>
                        </a:rPr>
                        <a:t>6 140 000 000 EUR</a:t>
                      </a:r>
                      <a:endParaRPr lang="lt-LT" sz="2000" b="1" kern="1200" dirty="0">
                        <a:solidFill>
                          <a:srgbClr val="00B050"/>
                        </a:solidFill>
                        <a:effectLst/>
                        <a:latin typeface="+mn-lt"/>
                        <a:ea typeface="+mn-ea"/>
                        <a:cs typeface="+mn-cs"/>
                      </a:endParaRPr>
                    </a:p>
                  </a:txBody>
                  <a:tcPr marL="68580" marR="68580" marT="0" marB="0">
                    <a:lnL w="25400" cap="flat" cmpd="sng" algn="ctr">
                      <a:noFill/>
                      <a:prstDash val="solid"/>
                    </a:lnL>
                    <a:lnR w="9525" cap="flat" cmpd="sng" algn="ctr">
                      <a:noFill/>
                      <a:prstDash val="solid"/>
                    </a:lnR>
                    <a:lnT w="38100" cap="flat" cmpd="sng" algn="ctr">
                      <a:noFill/>
                      <a:prstDash val="solid"/>
                    </a:lnT>
                    <a:lnB w="25400"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xmlns="" val="3867405679"/>
                  </a:ext>
                </a:extLst>
              </a:tr>
              <a:tr h="372309">
                <a:tc gridSpan="2">
                  <a:txBody>
                    <a:bodyPr/>
                    <a:lstStyle/>
                    <a:p>
                      <a:pPr algn="ctr">
                        <a:lnSpc>
                          <a:spcPct val="107000"/>
                        </a:lnSpc>
                        <a:spcAft>
                          <a:spcPts val="0"/>
                        </a:spcAft>
                      </a:pPr>
                      <a:r>
                        <a:rPr lang="lt-LT" sz="1800" i="1" dirty="0">
                          <a:solidFill>
                            <a:schemeClr val="tx1">
                              <a:lumMod val="65000"/>
                              <a:lumOff val="35000"/>
                            </a:schemeClr>
                          </a:solidFill>
                          <a:effectLst/>
                        </a:rPr>
                        <a:t>Pasidalijamajam valdymui</a:t>
                      </a:r>
                      <a:endParaRPr lang="lt-LT" sz="1100" i="1" dirty="0">
                        <a:solidFill>
                          <a:schemeClr val="tx1">
                            <a:lumMod val="65000"/>
                            <a:lumOff val="3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9525" cap="flat" cmpd="sng" algn="ctr">
                      <a:noFill/>
                      <a:prstDash val="solid"/>
                    </a:lnL>
                    <a:lnR w="25400" cap="flat" cmpd="sng" algn="ctr">
                      <a:noFill/>
                      <a:prstDash val="solid"/>
                    </a:lnR>
                    <a:lnT>
                      <a:noFill/>
                    </a:lnT>
                    <a:lnB>
                      <a:noFill/>
                    </a:lnB>
                    <a:lnTlToBr w="12700" cmpd="sng">
                      <a:noFill/>
                      <a:prstDash val="solid"/>
                    </a:lnTlToBr>
                    <a:lnBlToTr w="12700" cmpd="sng">
                      <a:noFill/>
                      <a:prstDash val="solid"/>
                    </a:lnBlToTr>
                  </a:tcPr>
                </a:tc>
                <a:tc hMerge="1">
                  <a:txBody>
                    <a:bodyPr/>
                    <a:lstStyle/>
                    <a:p>
                      <a:endParaRPr lang="lt-LT"/>
                    </a:p>
                  </a:txBody>
                  <a:tcPr/>
                </a:tc>
                <a:extLst>
                  <a:ext uri="{0D108BD9-81ED-4DB2-BD59-A6C34878D82A}">
                    <a16:rowId xmlns:a16="http://schemas.microsoft.com/office/drawing/2014/main" xmlns="" val="155316458"/>
                  </a:ext>
                </a:extLst>
              </a:tr>
              <a:tr h="413705">
                <a:tc>
                  <a:txBody>
                    <a:bodyPr/>
                    <a:lstStyle/>
                    <a:p>
                      <a:pPr marL="0" algn="ctr" defTabSz="914400" rtl="0" eaLnBrk="1" latinLnBrk="0" hangingPunct="1">
                        <a:lnSpc>
                          <a:spcPct val="107000"/>
                        </a:lnSpc>
                        <a:spcAft>
                          <a:spcPts val="0"/>
                        </a:spcAft>
                      </a:pPr>
                      <a:r>
                        <a:rPr lang="lt-LT" sz="2000" b="1" kern="1200" dirty="0">
                          <a:solidFill>
                            <a:schemeClr val="tx1">
                              <a:lumMod val="65000"/>
                              <a:lumOff val="35000"/>
                            </a:schemeClr>
                          </a:solidFill>
                          <a:effectLst/>
                          <a:latin typeface="+mn-lt"/>
                          <a:ea typeface="+mn-ea"/>
                          <a:cs typeface="+mn-cs"/>
                        </a:rPr>
                        <a:t>5 749 331 600 EUR</a:t>
                      </a:r>
                    </a:p>
                  </a:txBody>
                  <a:tcPr marL="68580" marR="68580" marT="0" marB="0">
                    <a:lnL w="9525" cap="flat" cmpd="sng" algn="ctr">
                      <a:noFill/>
                      <a:prstDash val="solid"/>
                    </a:lnL>
                    <a:lnR w="25400" cap="flat" cmpd="sng" algn="ctr">
                      <a:noFill/>
                      <a:prstDash val="solid"/>
                    </a:lnR>
                    <a:lnT>
                      <a:noFill/>
                    </a:lnT>
                    <a:lnB>
                      <a:noFill/>
                    </a:lnB>
                    <a:lnTlToBr w="12700" cmpd="sng">
                      <a:noFill/>
                      <a:prstDash val="solid"/>
                    </a:lnTlToBr>
                    <a:lnBlToTr w="12700" cmpd="sng">
                      <a:noFill/>
                      <a:prstDash val="solid"/>
                    </a:lnBlToTr>
                  </a:tcPr>
                </a:tc>
                <a:tc>
                  <a:txBody>
                    <a:bodyPr/>
                    <a:lstStyle/>
                    <a:p>
                      <a:pPr marL="0" algn="ctr" defTabSz="914400" rtl="0" eaLnBrk="1" latinLnBrk="0" hangingPunct="1">
                        <a:lnSpc>
                          <a:spcPct val="107000"/>
                        </a:lnSpc>
                        <a:spcAft>
                          <a:spcPts val="0"/>
                        </a:spcAft>
                      </a:pPr>
                      <a:r>
                        <a:rPr lang="lt-LT" sz="2000" b="1" kern="1200" dirty="0">
                          <a:solidFill>
                            <a:srgbClr val="00B050"/>
                          </a:solidFill>
                          <a:effectLst/>
                        </a:rPr>
                        <a:t>5 311 000 000 EUR</a:t>
                      </a:r>
                      <a:endParaRPr lang="lt-LT" sz="2000" b="1" kern="1200" dirty="0">
                        <a:solidFill>
                          <a:srgbClr val="00B050"/>
                        </a:solidFill>
                        <a:effectLst/>
                        <a:latin typeface="+mn-lt"/>
                        <a:ea typeface="+mn-ea"/>
                        <a:cs typeface="+mn-cs"/>
                      </a:endParaRPr>
                    </a:p>
                  </a:txBody>
                  <a:tcPr marL="68580" marR="68580" marT="0" marB="0">
                    <a:lnL w="25400" cap="flat" cmpd="sng" algn="ctr">
                      <a:noFill/>
                      <a:prstDash val="solid"/>
                    </a:lnL>
                    <a:lnR w="9525" cap="flat" cmpd="sng" algn="ctr">
                      <a:noFill/>
                      <a:prstDash val="solid"/>
                    </a:lnR>
                    <a:lnT w="25400" cap="flat" cmpd="sng" algn="ctr">
                      <a:noFill/>
                      <a:prstDash val="solid"/>
                    </a:lnT>
                    <a:lnB w="25400"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xmlns="" val="1988960979"/>
                  </a:ext>
                </a:extLst>
              </a:tr>
              <a:tr h="794690">
                <a:tc gridSpan="2">
                  <a:txBody>
                    <a:bodyPr/>
                    <a:lstStyle/>
                    <a:p>
                      <a:pPr algn="ctr">
                        <a:lnSpc>
                          <a:spcPct val="107000"/>
                        </a:lnSpc>
                        <a:spcAft>
                          <a:spcPts val="0"/>
                        </a:spcAft>
                      </a:pPr>
                      <a:r>
                        <a:rPr lang="lt-LT" sz="1800" i="1" dirty="0">
                          <a:solidFill>
                            <a:schemeClr val="tx1">
                              <a:lumMod val="65000"/>
                              <a:lumOff val="35000"/>
                            </a:schemeClr>
                          </a:solidFill>
                          <a:effectLst/>
                        </a:rPr>
                        <a:t>Valstybėms narėms skiriamos sumos nustatomos remiantis 2014–2020 m. dalimis („stabilumo užtikrinimas“)</a:t>
                      </a:r>
                      <a:endParaRPr lang="lt-LT" sz="1100" i="1" dirty="0">
                        <a:solidFill>
                          <a:schemeClr val="tx1">
                            <a:lumMod val="65000"/>
                            <a:lumOff val="35000"/>
                          </a:schemeClr>
                        </a:solidFill>
                        <a:effectLst/>
                      </a:endParaRPr>
                    </a:p>
                  </a:txBody>
                  <a:tcPr marL="68580" marR="68580" marT="0" marB="0">
                    <a:lnL w="9525" cap="flat" cmpd="sng" algn="ctr">
                      <a:noFill/>
                      <a:prstDash val="solid"/>
                    </a:lnL>
                    <a:lnR w="25400" cap="flat" cmpd="sng" algn="ctr">
                      <a:noFill/>
                      <a:prstDash val="solid"/>
                    </a:lnR>
                    <a:lnT>
                      <a:noFill/>
                    </a:lnT>
                    <a:lnB>
                      <a:noFill/>
                    </a:lnB>
                    <a:lnTlToBr w="12700" cmpd="sng">
                      <a:noFill/>
                      <a:prstDash val="solid"/>
                    </a:lnTlToBr>
                    <a:lnBlToTr w="12700" cmpd="sng">
                      <a:noFill/>
                      <a:prstDash val="solid"/>
                    </a:lnBlToTr>
                  </a:tcPr>
                </a:tc>
                <a:tc hMerge="1">
                  <a:txBody>
                    <a:bodyPr/>
                    <a:lstStyle/>
                    <a:p>
                      <a:endParaRPr lang="lt-LT"/>
                    </a:p>
                  </a:txBody>
                  <a:tcPr/>
                </a:tc>
                <a:extLst>
                  <a:ext uri="{0D108BD9-81ED-4DB2-BD59-A6C34878D82A}">
                    <a16:rowId xmlns:a16="http://schemas.microsoft.com/office/drawing/2014/main" xmlns="" val="1147356660"/>
                  </a:ext>
                </a:extLst>
              </a:tr>
              <a:tr h="849379">
                <a:tc>
                  <a:txBody>
                    <a:bodyPr/>
                    <a:lstStyle/>
                    <a:p>
                      <a:pPr algn="ctr">
                        <a:lnSpc>
                          <a:spcPct val="107000"/>
                        </a:lnSpc>
                        <a:spcAft>
                          <a:spcPts val="0"/>
                        </a:spcAft>
                      </a:pPr>
                      <a:r>
                        <a:rPr lang="lt-LT" sz="2000" dirty="0">
                          <a:solidFill>
                            <a:schemeClr val="tx1">
                              <a:lumMod val="65000"/>
                              <a:lumOff val="35000"/>
                            </a:schemeClr>
                          </a:solidFill>
                          <a:effectLst/>
                        </a:rPr>
                        <a:t> </a:t>
                      </a:r>
                    </a:p>
                    <a:p>
                      <a:pPr algn="ctr">
                        <a:lnSpc>
                          <a:spcPct val="107000"/>
                        </a:lnSpc>
                        <a:spcAft>
                          <a:spcPts val="0"/>
                        </a:spcAft>
                      </a:pPr>
                      <a:r>
                        <a:rPr lang="lt-LT" sz="2000" b="1" kern="1200" dirty="0">
                          <a:solidFill>
                            <a:schemeClr val="tx1">
                              <a:lumMod val="65000"/>
                              <a:lumOff val="35000"/>
                            </a:schemeClr>
                          </a:solidFill>
                          <a:effectLst/>
                          <a:latin typeface="+mn-lt"/>
                          <a:ea typeface="+mn-ea"/>
                          <a:cs typeface="+mn-cs"/>
                        </a:rPr>
                        <a:t>63,43 mln. EUR</a:t>
                      </a:r>
                    </a:p>
                  </a:txBody>
                  <a:tcPr marL="68580" marR="68580" marT="0" marB="0">
                    <a:lnL w="9525" cap="flat" cmpd="sng" algn="ctr">
                      <a:noFill/>
                      <a:prstDash val="solid"/>
                    </a:lnL>
                    <a:lnR w="25400" cap="flat" cmpd="sng" algn="ctr">
                      <a:noFill/>
                      <a:prstDash val="solid"/>
                    </a:lnR>
                    <a:lnT>
                      <a:noFill/>
                    </a:lnT>
                    <a:lnB w="9525" cap="flat" cmpd="sng" algn="ctr">
                      <a:noFill/>
                      <a:prstDash val="solid"/>
                    </a:lnB>
                    <a:lnTlToBr w="12700" cmpd="sng">
                      <a:noFill/>
                      <a:prstDash val="solid"/>
                    </a:lnTlToBr>
                    <a:lnBlToTr w="12700" cmpd="sng">
                      <a:noFill/>
                      <a:prstDash val="solid"/>
                    </a:lnBlToTr>
                  </a:tcPr>
                </a:tc>
                <a:tc>
                  <a:txBody>
                    <a:bodyPr/>
                    <a:lstStyle/>
                    <a:p>
                      <a:pPr>
                        <a:lnSpc>
                          <a:spcPct val="107000"/>
                        </a:lnSpc>
                        <a:spcAft>
                          <a:spcPts val="0"/>
                        </a:spcAft>
                      </a:pPr>
                      <a:r>
                        <a:rPr lang="lt-LT" sz="2000" dirty="0">
                          <a:solidFill>
                            <a:schemeClr val="tx1">
                              <a:lumMod val="95000"/>
                              <a:lumOff val="5000"/>
                            </a:schemeClr>
                          </a:solidFill>
                          <a:effectLst/>
                        </a:rPr>
                        <a:t> </a:t>
                      </a:r>
                      <a:endParaRPr lang="lt-LT" sz="1100" b="1" dirty="0">
                        <a:solidFill>
                          <a:schemeClr val="tx1">
                            <a:lumMod val="95000"/>
                            <a:lumOff val="5000"/>
                          </a:schemeClr>
                        </a:solidFill>
                        <a:effectLst/>
                      </a:endParaRPr>
                    </a:p>
                    <a:p>
                      <a:pPr marL="0" algn="ctr" defTabSz="914400" rtl="0" eaLnBrk="1" latinLnBrk="0" hangingPunct="1">
                        <a:lnSpc>
                          <a:spcPct val="107000"/>
                        </a:lnSpc>
                        <a:spcAft>
                          <a:spcPts val="0"/>
                        </a:spcAft>
                      </a:pPr>
                      <a:r>
                        <a:rPr lang="lt-LT" sz="2000" b="1" kern="1200" dirty="0">
                          <a:solidFill>
                            <a:srgbClr val="00B050"/>
                          </a:solidFill>
                          <a:effectLst/>
                        </a:rPr>
                        <a:t>61,18 mln. EUR </a:t>
                      </a:r>
                      <a:endParaRPr lang="lt-LT" sz="2000" b="1" kern="1200" dirty="0">
                        <a:solidFill>
                          <a:srgbClr val="00B050"/>
                        </a:solidFill>
                        <a:effectLst/>
                        <a:latin typeface="+mn-lt"/>
                        <a:ea typeface="+mn-ea"/>
                        <a:cs typeface="+mn-cs"/>
                      </a:endParaRPr>
                    </a:p>
                  </a:txBody>
                  <a:tcPr marL="68580" marR="68580" marT="0" marB="0">
                    <a:lnL w="25400"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xmlns="" val="747904727"/>
                  </a:ext>
                </a:extLst>
              </a:tr>
            </a:tbl>
          </a:graphicData>
        </a:graphic>
      </p:graphicFrame>
      <p:sp>
        <p:nvSpPr>
          <p:cNvPr id="5" name="Arrow: Down 4">
            <a:extLst>
              <a:ext uri="{FF2B5EF4-FFF2-40B4-BE49-F238E27FC236}">
                <a16:creationId xmlns:a16="http://schemas.microsoft.com/office/drawing/2014/main" xmlns="" id="{7066225C-3785-4846-A310-4CD9F3242874}"/>
              </a:ext>
            </a:extLst>
          </p:cNvPr>
          <p:cNvSpPr/>
          <p:nvPr/>
        </p:nvSpPr>
        <p:spPr>
          <a:xfrm>
            <a:off x="4332582" y="3460514"/>
            <a:ext cx="594340" cy="7372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lt-LT"/>
          </a:p>
        </p:txBody>
      </p:sp>
      <p:sp>
        <p:nvSpPr>
          <p:cNvPr id="6" name="Text Box 2">
            <a:extLst>
              <a:ext uri="{FF2B5EF4-FFF2-40B4-BE49-F238E27FC236}">
                <a16:creationId xmlns:a16="http://schemas.microsoft.com/office/drawing/2014/main" xmlns="" id="{70A89A9C-E67E-4395-BF92-AF869FC1A2C9}"/>
              </a:ext>
            </a:extLst>
          </p:cNvPr>
          <p:cNvSpPr txBox="1">
            <a:spLocks noChangeArrowheads="1"/>
          </p:cNvSpPr>
          <p:nvPr/>
        </p:nvSpPr>
        <p:spPr bwMode="auto">
          <a:xfrm>
            <a:off x="4657176" y="3541113"/>
            <a:ext cx="854958" cy="28803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lt-LT" sz="1100" dirty="0">
                <a:effectLst/>
                <a:latin typeface="Calibri" panose="020F0502020204030204" pitchFamily="34" charset="0"/>
                <a:ea typeface="Calibri" panose="020F0502020204030204" pitchFamily="34" charset="0"/>
                <a:cs typeface="Arial" panose="020B0604020202020204" pitchFamily="34" charset="0"/>
              </a:rPr>
              <a:t>LT dalis</a:t>
            </a:r>
          </a:p>
        </p:txBody>
      </p:sp>
    </p:spTree>
    <p:extLst>
      <p:ext uri="{BB962C8B-B14F-4D97-AF65-F5344CB8AC3E}">
        <p14:creationId xmlns:p14="http://schemas.microsoft.com/office/powerpoint/2010/main" val="325570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587C65-7A00-4A44-B0E5-9E2E37714EC5}"/>
              </a:ext>
            </a:extLst>
          </p:cNvPr>
          <p:cNvSpPr>
            <a:spLocks noGrp="1"/>
          </p:cNvSpPr>
          <p:nvPr>
            <p:ph type="title"/>
          </p:nvPr>
        </p:nvSpPr>
        <p:spPr/>
        <p:txBody>
          <a:bodyPr/>
          <a:lstStyle/>
          <a:p>
            <a:r>
              <a:rPr lang="lt-LT" sz="2400" dirty="0"/>
              <a:t>2021-2027 m. EJRŽF</a:t>
            </a:r>
            <a:br>
              <a:rPr lang="lt-LT" sz="2400" dirty="0"/>
            </a:br>
            <a:r>
              <a:rPr lang="lt-LT" sz="2400" dirty="0"/>
              <a:t>Supaprastinimas</a:t>
            </a:r>
          </a:p>
        </p:txBody>
      </p:sp>
      <p:graphicFrame>
        <p:nvGraphicFramePr>
          <p:cNvPr id="4" name="Content Placeholder 3">
            <a:extLst>
              <a:ext uri="{FF2B5EF4-FFF2-40B4-BE49-F238E27FC236}">
                <a16:creationId xmlns:a16="http://schemas.microsoft.com/office/drawing/2014/main" xmlns="" id="{2D35A7D8-3B8A-4043-B3A5-3201A22AB466}"/>
              </a:ext>
            </a:extLst>
          </p:cNvPr>
          <p:cNvGraphicFramePr>
            <a:graphicFrameLocks noGrp="1"/>
          </p:cNvGraphicFramePr>
          <p:nvPr>
            <p:ph idx="1"/>
            <p:extLst>
              <p:ext uri="{D42A27DB-BD31-4B8C-83A1-F6EECF244321}">
                <p14:modId xmlns:p14="http://schemas.microsoft.com/office/powerpoint/2010/main" val="45308794"/>
              </p:ext>
            </p:extLst>
          </p:nvPr>
        </p:nvGraphicFramePr>
        <p:xfrm>
          <a:off x="590872" y="1417638"/>
          <a:ext cx="8229600" cy="3950272"/>
        </p:xfrm>
        <a:graphic>
          <a:graphicData uri="http://schemas.openxmlformats.org/drawingml/2006/table">
            <a:tbl>
              <a:tblPr firstRow="1" firstCol="1" bandRow="1">
                <a:tableStyleId>{327F97BB-C833-4FB7-BDE5-3F7075034690}</a:tableStyleId>
              </a:tblPr>
              <a:tblGrid>
                <a:gridCol w="3405064">
                  <a:extLst>
                    <a:ext uri="{9D8B030D-6E8A-4147-A177-3AD203B41FA5}">
                      <a16:colId xmlns:a16="http://schemas.microsoft.com/office/drawing/2014/main" xmlns="" val="3063434411"/>
                    </a:ext>
                  </a:extLst>
                </a:gridCol>
                <a:gridCol w="4824536">
                  <a:extLst>
                    <a:ext uri="{9D8B030D-6E8A-4147-A177-3AD203B41FA5}">
                      <a16:colId xmlns:a16="http://schemas.microsoft.com/office/drawing/2014/main" xmlns="" val="2813495079"/>
                    </a:ext>
                  </a:extLst>
                </a:gridCol>
              </a:tblGrid>
              <a:tr h="400574">
                <a:tc>
                  <a:txBody>
                    <a:bodyPr/>
                    <a:lstStyle/>
                    <a:p>
                      <a:pPr algn="ctr">
                        <a:lnSpc>
                          <a:spcPct val="107000"/>
                        </a:lnSpc>
                        <a:spcAft>
                          <a:spcPts val="0"/>
                        </a:spcAft>
                      </a:pPr>
                      <a:r>
                        <a:rPr lang="lt-LT" sz="1800" dirty="0">
                          <a:solidFill>
                            <a:srgbClr val="00B050"/>
                          </a:solidFill>
                          <a:effectLst/>
                        </a:rPr>
                        <a:t>2014-2020</a:t>
                      </a:r>
                      <a:endParaRPr lang="lt-LT" sz="18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lt-LT" sz="1800" dirty="0">
                          <a:solidFill>
                            <a:srgbClr val="00B050"/>
                          </a:solidFill>
                          <a:effectLst/>
                        </a:rPr>
                        <a:t>2021-2027</a:t>
                      </a:r>
                      <a:endParaRPr lang="lt-LT" sz="18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958848897"/>
                  </a:ext>
                </a:extLst>
              </a:tr>
              <a:tr h="400574">
                <a:tc>
                  <a:txBody>
                    <a:bodyPr/>
                    <a:lstStyle/>
                    <a:p>
                      <a:pPr algn="ctr">
                        <a:lnSpc>
                          <a:spcPct val="107000"/>
                        </a:lnSpc>
                        <a:spcAft>
                          <a:spcPts val="0"/>
                        </a:spcAft>
                      </a:pPr>
                      <a:r>
                        <a:rPr lang="lt-LT" sz="1800" b="1" kern="1200" dirty="0">
                          <a:solidFill>
                            <a:schemeClr val="tx2">
                              <a:lumMod val="95000"/>
                              <a:lumOff val="5000"/>
                            </a:schemeClr>
                          </a:solidFill>
                          <a:effectLst/>
                          <a:latin typeface="+mn-lt"/>
                          <a:ea typeface="+mn-ea"/>
                          <a:cs typeface="+mn-cs"/>
                        </a:rPr>
                        <a:t> 6 Sąjungos prioritetai</a:t>
                      </a:r>
                    </a:p>
                  </a:txBody>
                  <a:tcPr marL="68580" marR="68580" marT="0" marB="0"/>
                </a:tc>
                <a:tc>
                  <a:txBody>
                    <a:bodyPr/>
                    <a:lstStyle/>
                    <a:p>
                      <a:pPr algn="ctr">
                        <a:lnSpc>
                          <a:spcPct val="107000"/>
                        </a:lnSpc>
                        <a:spcAft>
                          <a:spcPts val="0"/>
                        </a:spcAft>
                      </a:pPr>
                      <a:r>
                        <a:rPr lang="lt-LT" sz="1800" b="1" kern="1200" dirty="0">
                          <a:solidFill>
                            <a:schemeClr val="tx2">
                              <a:lumMod val="95000"/>
                              <a:lumOff val="5000"/>
                            </a:schemeClr>
                          </a:solidFill>
                          <a:effectLst/>
                          <a:latin typeface="+mn-lt"/>
                          <a:ea typeface="+mn-ea"/>
                          <a:cs typeface="+mn-cs"/>
                        </a:rPr>
                        <a:t>4 Sąjungos prioritetai </a:t>
                      </a:r>
                    </a:p>
                  </a:txBody>
                  <a:tcPr marL="68580" marR="68580" marT="0" marB="0"/>
                </a:tc>
                <a:extLst>
                  <a:ext uri="{0D108BD9-81ED-4DB2-BD59-A6C34878D82A}">
                    <a16:rowId xmlns:a16="http://schemas.microsoft.com/office/drawing/2014/main" xmlns="" val="2477231171"/>
                  </a:ext>
                </a:extLst>
              </a:tr>
              <a:tr h="400574">
                <a:tc>
                  <a:txBody>
                    <a:bodyPr/>
                    <a:lstStyle/>
                    <a:p>
                      <a:pPr>
                        <a:lnSpc>
                          <a:spcPct val="107000"/>
                        </a:lnSpc>
                        <a:spcAft>
                          <a:spcPts val="0"/>
                        </a:spcAft>
                      </a:pPr>
                      <a:r>
                        <a:rPr lang="lt-LT" sz="1800" dirty="0">
                          <a:solidFill>
                            <a:schemeClr val="tx2">
                              <a:lumMod val="95000"/>
                              <a:lumOff val="5000"/>
                            </a:schemeClr>
                          </a:solidFill>
                          <a:effectLst/>
                        </a:rPr>
                        <a:t>„Priemonės“ </a:t>
                      </a:r>
                    </a:p>
                    <a:p>
                      <a:pPr marL="0" marR="0" lvl="0" indent="0" algn="l" defTabSz="914400" rtl="0" eaLnBrk="1" fontAlgn="auto" latinLnBrk="0" hangingPunct="1">
                        <a:lnSpc>
                          <a:spcPct val="107000"/>
                        </a:lnSpc>
                        <a:spcBef>
                          <a:spcPts val="0"/>
                        </a:spcBef>
                        <a:spcAft>
                          <a:spcPts val="0"/>
                        </a:spcAft>
                        <a:buClrTx/>
                        <a:buSzTx/>
                        <a:buFontTx/>
                        <a:buNone/>
                        <a:tabLst/>
                        <a:defRPr/>
                      </a:pPr>
                      <a:r>
                        <a:rPr lang="lt-LT" sz="1800" b="0" i="1" dirty="0">
                          <a:solidFill>
                            <a:schemeClr val="tx2">
                              <a:lumMod val="95000"/>
                              <a:lumOff val="5000"/>
                            </a:schemeClr>
                          </a:solidFill>
                          <a:effectLst/>
                        </a:rPr>
                        <a:t>Grindžiamas tiksliu ir griežtu finansavimo galimybių ir tinkamumo finansuoti taisyklių aprašymu</a:t>
                      </a:r>
                      <a:endParaRPr lang="lt-LT" sz="1800" b="0" i="1" dirty="0">
                        <a:solidFill>
                          <a:schemeClr val="tx2">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lt-LT" sz="1800" b="1" u="sng" dirty="0">
                          <a:solidFill>
                            <a:schemeClr val="tx2">
                              <a:lumMod val="95000"/>
                              <a:lumOff val="5000"/>
                            </a:schemeClr>
                          </a:solidFill>
                          <a:effectLst/>
                        </a:rPr>
                        <a:t>Paramos sritys </a:t>
                      </a:r>
                    </a:p>
                    <a:p>
                      <a:pPr marL="0" marR="0" lvl="0" indent="0" algn="l" defTabSz="914400" rtl="0" eaLnBrk="1" fontAlgn="auto" latinLnBrk="0" hangingPunct="1">
                        <a:lnSpc>
                          <a:spcPct val="107000"/>
                        </a:lnSpc>
                        <a:spcBef>
                          <a:spcPts val="0"/>
                        </a:spcBef>
                        <a:spcAft>
                          <a:spcPts val="0"/>
                        </a:spcAft>
                        <a:buClrTx/>
                        <a:buSzTx/>
                        <a:buFontTx/>
                        <a:buNone/>
                        <a:tabLst/>
                        <a:defRPr/>
                      </a:pPr>
                      <a:r>
                        <a:rPr lang="lt-LT" sz="1800" i="1" dirty="0">
                          <a:solidFill>
                            <a:schemeClr val="tx2">
                              <a:lumMod val="95000"/>
                              <a:lumOff val="5000"/>
                            </a:schemeClr>
                          </a:solidFill>
                          <a:effectLst/>
                        </a:rPr>
                        <a:t>Reglamento straipsniuose nenustatytos griežtos priemonės, bet kiekvienam prioritetui apibūdintos įvairios paramos sritys ir sukuriama lanksti įgyvendinimo struktūra</a:t>
                      </a:r>
                      <a:endParaRPr lang="lt-LT" sz="1800" i="1" dirty="0">
                        <a:solidFill>
                          <a:schemeClr val="tx2">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endParaRPr lang="lt-LT" sz="1800" b="1" dirty="0">
                        <a:solidFill>
                          <a:schemeClr val="tx2">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573775982"/>
                  </a:ext>
                </a:extLst>
              </a:tr>
              <a:tr h="288032">
                <a:tc>
                  <a:txBody>
                    <a:bodyPr/>
                    <a:lstStyle/>
                    <a:p>
                      <a:pPr>
                        <a:lnSpc>
                          <a:spcPct val="107000"/>
                        </a:lnSpc>
                        <a:spcAft>
                          <a:spcPts val="0"/>
                        </a:spcAft>
                      </a:pPr>
                      <a:r>
                        <a:rPr lang="lt-LT" sz="1800" dirty="0">
                          <a:solidFill>
                            <a:schemeClr val="tx2">
                              <a:lumMod val="95000"/>
                              <a:lumOff val="5000"/>
                            </a:schemeClr>
                          </a:solidFill>
                          <a:effectLst/>
                        </a:rPr>
                        <a:t> </a:t>
                      </a:r>
                      <a:endParaRPr lang="lt-LT" sz="1800" dirty="0">
                        <a:solidFill>
                          <a:schemeClr val="tx2">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lt-LT" sz="1800" dirty="0">
                          <a:solidFill>
                            <a:schemeClr val="tx2">
                              <a:lumMod val="95000"/>
                              <a:lumOff val="5000"/>
                            </a:schemeClr>
                          </a:solidFill>
                          <a:effectLst/>
                        </a:rPr>
                        <a:t>+</a:t>
                      </a:r>
                      <a:endParaRPr lang="lt-LT" sz="1800" dirty="0">
                        <a:solidFill>
                          <a:schemeClr val="tx2">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366662025"/>
                  </a:ext>
                </a:extLst>
              </a:tr>
              <a:tr h="400574">
                <a:tc>
                  <a:txBody>
                    <a:bodyPr/>
                    <a:lstStyle/>
                    <a:p>
                      <a:pPr>
                        <a:lnSpc>
                          <a:spcPct val="107000"/>
                        </a:lnSpc>
                        <a:spcAft>
                          <a:spcPts val="0"/>
                        </a:spcAft>
                      </a:pPr>
                      <a:r>
                        <a:rPr lang="lt-LT" sz="1800" dirty="0">
                          <a:solidFill>
                            <a:schemeClr val="tx2">
                              <a:lumMod val="95000"/>
                              <a:lumOff val="5000"/>
                            </a:schemeClr>
                          </a:solidFill>
                          <a:effectLst/>
                        </a:rPr>
                        <a:t> </a:t>
                      </a:r>
                      <a:endParaRPr lang="lt-LT" sz="1800" dirty="0">
                        <a:solidFill>
                          <a:schemeClr val="tx2">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lt-LT" sz="1800" dirty="0">
                          <a:solidFill>
                            <a:schemeClr val="tx2">
                              <a:lumMod val="95000"/>
                              <a:lumOff val="5000"/>
                            </a:schemeClr>
                          </a:solidFill>
                          <a:effectLst/>
                        </a:rPr>
                        <a:t>Sąlygos ir apribojimai</a:t>
                      </a:r>
                      <a:endParaRPr lang="lt-LT" sz="1800" dirty="0">
                        <a:solidFill>
                          <a:schemeClr val="tx2">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200273806"/>
                  </a:ext>
                </a:extLst>
              </a:tr>
              <a:tr h="247498">
                <a:tc>
                  <a:txBody>
                    <a:bodyPr/>
                    <a:lstStyle/>
                    <a:p>
                      <a:pPr>
                        <a:lnSpc>
                          <a:spcPct val="107000"/>
                        </a:lnSpc>
                        <a:spcAft>
                          <a:spcPts val="0"/>
                        </a:spcAft>
                      </a:pPr>
                      <a:r>
                        <a:rPr lang="lt-LT" sz="1800">
                          <a:solidFill>
                            <a:schemeClr val="tx2">
                              <a:lumMod val="95000"/>
                              <a:lumOff val="5000"/>
                            </a:schemeClr>
                          </a:solidFill>
                          <a:effectLst/>
                        </a:rPr>
                        <a:t> </a:t>
                      </a:r>
                      <a:endParaRPr lang="lt-LT" sz="1800">
                        <a:solidFill>
                          <a:schemeClr val="tx2">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lt-LT" sz="1800" dirty="0">
                          <a:solidFill>
                            <a:schemeClr val="tx2">
                              <a:lumMod val="95000"/>
                              <a:lumOff val="5000"/>
                            </a:schemeClr>
                          </a:solidFill>
                          <a:effectLst/>
                        </a:rPr>
                        <a:t>+</a:t>
                      </a:r>
                      <a:endParaRPr lang="lt-LT" sz="1800" dirty="0">
                        <a:solidFill>
                          <a:schemeClr val="tx2">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389003800"/>
                  </a:ext>
                </a:extLst>
              </a:tr>
              <a:tr h="400574">
                <a:tc>
                  <a:txBody>
                    <a:bodyPr/>
                    <a:lstStyle/>
                    <a:p>
                      <a:pPr>
                        <a:lnSpc>
                          <a:spcPct val="107000"/>
                        </a:lnSpc>
                        <a:spcAft>
                          <a:spcPts val="0"/>
                        </a:spcAft>
                      </a:pPr>
                      <a:r>
                        <a:rPr lang="lt-LT" sz="1800" dirty="0">
                          <a:solidFill>
                            <a:schemeClr val="tx2">
                              <a:lumMod val="95000"/>
                              <a:lumOff val="5000"/>
                            </a:schemeClr>
                          </a:solidFill>
                          <a:effectLst/>
                        </a:rPr>
                        <a:t> </a:t>
                      </a:r>
                      <a:endParaRPr lang="lt-LT" sz="1800" dirty="0">
                        <a:solidFill>
                          <a:schemeClr val="tx2">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lt-LT" sz="1800" dirty="0">
                          <a:solidFill>
                            <a:schemeClr val="tx2">
                              <a:lumMod val="95000"/>
                              <a:lumOff val="5000"/>
                            </a:schemeClr>
                          </a:solidFill>
                          <a:effectLst/>
                        </a:rPr>
                        <a:t>Rezultatų rodikliai</a:t>
                      </a:r>
                      <a:endParaRPr lang="lt-LT" sz="1800" dirty="0">
                        <a:solidFill>
                          <a:schemeClr val="tx2">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857489826"/>
                  </a:ext>
                </a:extLst>
              </a:tr>
            </a:tbl>
          </a:graphicData>
        </a:graphic>
      </p:graphicFrame>
      <p:sp>
        <p:nvSpPr>
          <p:cNvPr id="7" name="Arrow: Right 6">
            <a:extLst>
              <a:ext uri="{FF2B5EF4-FFF2-40B4-BE49-F238E27FC236}">
                <a16:creationId xmlns:a16="http://schemas.microsoft.com/office/drawing/2014/main" xmlns="" id="{BAB8F936-9D3B-4C43-88F3-5FC4B0CE8DDE}"/>
              </a:ext>
            </a:extLst>
          </p:cNvPr>
          <p:cNvSpPr/>
          <p:nvPr/>
        </p:nvSpPr>
        <p:spPr>
          <a:xfrm>
            <a:off x="3851920" y="1916832"/>
            <a:ext cx="360040" cy="216024"/>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lt-LT"/>
          </a:p>
        </p:txBody>
      </p:sp>
      <p:sp>
        <p:nvSpPr>
          <p:cNvPr id="8" name="Arrow: Right 7">
            <a:extLst>
              <a:ext uri="{FF2B5EF4-FFF2-40B4-BE49-F238E27FC236}">
                <a16:creationId xmlns:a16="http://schemas.microsoft.com/office/drawing/2014/main" xmlns="" id="{025E2BB0-953B-4288-ADAC-1DA456534B4F}"/>
              </a:ext>
            </a:extLst>
          </p:cNvPr>
          <p:cNvSpPr/>
          <p:nvPr/>
        </p:nvSpPr>
        <p:spPr>
          <a:xfrm>
            <a:off x="3716121" y="2741997"/>
            <a:ext cx="360040" cy="216024"/>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 name="Arrow: Down 8">
            <a:extLst>
              <a:ext uri="{FF2B5EF4-FFF2-40B4-BE49-F238E27FC236}">
                <a16:creationId xmlns:a16="http://schemas.microsoft.com/office/drawing/2014/main" xmlns="" id="{91096553-D5B6-4780-A3FC-FAB6B56C4FEA}"/>
              </a:ext>
            </a:extLst>
          </p:cNvPr>
          <p:cNvSpPr/>
          <p:nvPr/>
        </p:nvSpPr>
        <p:spPr>
          <a:xfrm>
            <a:off x="6228184" y="3789040"/>
            <a:ext cx="360040" cy="360040"/>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481067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587C65-7A00-4A44-B0E5-9E2E37714EC5}"/>
              </a:ext>
            </a:extLst>
          </p:cNvPr>
          <p:cNvSpPr>
            <a:spLocks noGrp="1"/>
          </p:cNvSpPr>
          <p:nvPr>
            <p:ph type="title"/>
          </p:nvPr>
        </p:nvSpPr>
        <p:spPr/>
        <p:txBody>
          <a:bodyPr/>
          <a:lstStyle/>
          <a:p>
            <a:r>
              <a:rPr lang="lt-LT" sz="2400" dirty="0"/>
              <a:t>2021-2027 m. EJRŽF</a:t>
            </a:r>
            <a:br>
              <a:rPr lang="lt-LT" sz="2400" dirty="0"/>
            </a:br>
            <a:r>
              <a:rPr lang="lt-LT" sz="2400" dirty="0"/>
              <a:t>Prioritetai</a:t>
            </a:r>
          </a:p>
        </p:txBody>
      </p:sp>
      <p:graphicFrame>
        <p:nvGraphicFramePr>
          <p:cNvPr id="16" name="Content Placeholder 15">
            <a:extLst>
              <a:ext uri="{FF2B5EF4-FFF2-40B4-BE49-F238E27FC236}">
                <a16:creationId xmlns:a16="http://schemas.microsoft.com/office/drawing/2014/main" xmlns="" id="{3B5CF097-1825-41D8-82C6-6B90E540DB59}"/>
              </a:ext>
            </a:extLst>
          </p:cNvPr>
          <p:cNvGraphicFramePr>
            <a:graphicFrameLocks noGrp="1"/>
          </p:cNvGraphicFramePr>
          <p:nvPr>
            <p:ph idx="1"/>
            <p:extLst>
              <p:ext uri="{D42A27DB-BD31-4B8C-83A1-F6EECF244321}">
                <p14:modId xmlns:p14="http://schemas.microsoft.com/office/powerpoint/2010/main" val="126599423"/>
              </p:ext>
            </p:extLst>
          </p:nvPr>
        </p:nvGraphicFramePr>
        <p:xfrm>
          <a:off x="457200" y="1600200"/>
          <a:ext cx="8229600" cy="3970196"/>
        </p:xfrm>
        <a:graphic>
          <a:graphicData uri="http://schemas.openxmlformats.org/drawingml/2006/table">
            <a:tbl>
              <a:tblPr firstRow="1" bandRow="1">
                <a:tableStyleId>{327F97BB-C833-4FB7-BDE5-3F7075034690}</a:tableStyleId>
              </a:tblPr>
              <a:tblGrid>
                <a:gridCol w="1738536">
                  <a:extLst>
                    <a:ext uri="{9D8B030D-6E8A-4147-A177-3AD203B41FA5}">
                      <a16:colId xmlns:a16="http://schemas.microsoft.com/office/drawing/2014/main" xmlns="" val="310757793"/>
                    </a:ext>
                  </a:extLst>
                </a:gridCol>
                <a:gridCol w="432048">
                  <a:extLst>
                    <a:ext uri="{9D8B030D-6E8A-4147-A177-3AD203B41FA5}">
                      <a16:colId xmlns:a16="http://schemas.microsoft.com/office/drawing/2014/main" xmlns="" val="3289324845"/>
                    </a:ext>
                  </a:extLst>
                </a:gridCol>
                <a:gridCol w="6059016">
                  <a:extLst>
                    <a:ext uri="{9D8B030D-6E8A-4147-A177-3AD203B41FA5}">
                      <a16:colId xmlns:a16="http://schemas.microsoft.com/office/drawing/2014/main" xmlns="" val="139716649"/>
                    </a:ext>
                  </a:extLst>
                </a:gridCol>
              </a:tblGrid>
              <a:tr h="489629">
                <a:tc>
                  <a:txBody>
                    <a:bodyPr/>
                    <a:lstStyle/>
                    <a:p>
                      <a:endParaRPr lang="lt-LT" sz="2000" dirty="0">
                        <a:solidFill>
                          <a:schemeClr val="accent2">
                            <a:lumMod val="75000"/>
                          </a:schemeClr>
                        </a:solidFill>
                      </a:endParaRPr>
                    </a:p>
                  </a:txBody>
                  <a:tcPr>
                    <a:lnR>
                      <a:noFill/>
                    </a:lnR>
                    <a:solidFill>
                      <a:srgbClr val="65FFAB"/>
                    </a:solidFill>
                  </a:tcPr>
                </a:tc>
                <a:tc>
                  <a:txBody>
                    <a:bodyPr/>
                    <a:lstStyle/>
                    <a:p>
                      <a:r>
                        <a:rPr lang="lt-LT" sz="2000" b="0" dirty="0">
                          <a:solidFill>
                            <a:schemeClr val="accent2">
                              <a:lumMod val="75000"/>
                            </a:schemeClr>
                          </a:solidFill>
                        </a:rPr>
                        <a:t>I</a:t>
                      </a:r>
                    </a:p>
                  </a:txBody>
                  <a:tcPr>
                    <a:lnL>
                      <a:noFill/>
                    </a:lnL>
                    <a:lnR>
                      <a:noFill/>
                    </a:lnR>
                    <a:lnT w="9525" cap="flat" cmpd="sng" algn="ctr">
                      <a:noFill/>
                      <a:prstDash val="solid"/>
                    </a:lnT>
                    <a:lnB w="38100" cap="flat" cmpd="sng" algn="ctr">
                      <a:noFill/>
                      <a:prstDash val="solid"/>
                    </a:lnB>
                    <a:lnTlToBr w="12700" cmpd="sng">
                      <a:noFill/>
                      <a:prstDash val="solid"/>
                    </a:lnTlToBr>
                    <a:lnBlToTr w="12700" cmpd="sng">
                      <a:noFill/>
                      <a:prstDash val="solid"/>
                    </a:lnBlToTr>
                    <a:solidFill>
                      <a:srgbClr val="65FFAB"/>
                    </a:solidFill>
                  </a:tcPr>
                </a:tc>
                <a:tc rowSpan="2">
                  <a:txBody>
                    <a:bodyPr/>
                    <a:lstStyle/>
                    <a:p>
                      <a:r>
                        <a:rPr lang="lt-LT" sz="2000" b="0" kern="1200" dirty="0">
                          <a:solidFill>
                            <a:schemeClr val="accent2">
                              <a:lumMod val="75000"/>
                            </a:schemeClr>
                          </a:solidFill>
                          <a:effectLst/>
                          <a:latin typeface="+mn-lt"/>
                          <a:ea typeface="+mn-ea"/>
                          <a:cs typeface="+mn-cs"/>
                        </a:rPr>
                        <a:t>Darnios žuvininkystės skatinimas ir jūrų biologinių išteklių išsaugojimas</a:t>
                      </a:r>
                      <a:endParaRPr lang="lt-LT" sz="2000" b="0" dirty="0">
                        <a:solidFill>
                          <a:schemeClr val="accent2">
                            <a:lumMod val="75000"/>
                          </a:schemeClr>
                        </a:solidFill>
                      </a:endParaRPr>
                    </a:p>
                  </a:txBody>
                  <a:tcPr>
                    <a:lnL>
                      <a:noFill/>
                    </a:lnL>
                    <a:lnR w="9525" cap="flat" cmpd="sng" algn="ctr">
                      <a:noFill/>
                      <a:prstDash val="solid"/>
                    </a:lnR>
                    <a:lnT w="9525" cap="flat" cmpd="sng" algn="ctr">
                      <a:noFill/>
                      <a:prstDash val="solid"/>
                    </a:lnT>
                    <a:lnB w="38100" cap="flat" cmpd="sng" algn="ctr">
                      <a:noFill/>
                      <a:prstDash val="solid"/>
                    </a:lnB>
                    <a:lnTlToBr w="12700" cmpd="sng">
                      <a:noFill/>
                      <a:prstDash val="solid"/>
                    </a:lnTlToBr>
                    <a:lnBlToTr w="12700" cmpd="sng">
                      <a:noFill/>
                      <a:prstDash val="solid"/>
                    </a:lnBlToTr>
                    <a:solidFill>
                      <a:srgbClr val="65FFAB"/>
                    </a:solidFill>
                  </a:tcPr>
                </a:tc>
                <a:extLst>
                  <a:ext uri="{0D108BD9-81ED-4DB2-BD59-A6C34878D82A}">
                    <a16:rowId xmlns:a16="http://schemas.microsoft.com/office/drawing/2014/main" xmlns="" val="232201813"/>
                  </a:ext>
                </a:extLst>
              </a:tr>
              <a:tr h="489629">
                <a:tc>
                  <a:txBody>
                    <a:bodyPr/>
                    <a:lstStyle/>
                    <a:p>
                      <a:endParaRPr lang="lt-LT" sz="2000" dirty="0">
                        <a:solidFill>
                          <a:schemeClr val="accent2">
                            <a:lumMod val="75000"/>
                          </a:schemeClr>
                        </a:solidFill>
                      </a:endParaRPr>
                    </a:p>
                  </a:txBody>
                  <a:tcPr>
                    <a:lnR>
                      <a:noFill/>
                    </a:lnR>
                    <a:solidFill>
                      <a:srgbClr val="65FFAB"/>
                    </a:solidFill>
                  </a:tcPr>
                </a:tc>
                <a:tc>
                  <a:txBody>
                    <a:bodyPr/>
                    <a:lstStyle/>
                    <a:p>
                      <a:endParaRPr lang="lt-LT" sz="2000" dirty="0">
                        <a:solidFill>
                          <a:schemeClr val="accent2">
                            <a:lumMod val="75000"/>
                          </a:schemeClr>
                        </a:solidFill>
                      </a:endParaRPr>
                    </a:p>
                  </a:txBody>
                  <a:tcPr>
                    <a:lnL>
                      <a:noFill/>
                    </a:lnL>
                    <a:lnR w="38100" cap="flat" cmpd="sng" algn="ctr">
                      <a:noFill/>
                      <a:prstDash val="solid"/>
                    </a:lnR>
                    <a:lnT w="38100" cap="flat" cmpd="sng" algn="ctr">
                      <a:noFill/>
                      <a:prstDash val="solid"/>
                    </a:lnT>
                    <a:lnB>
                      <a:noFill/>
                    </a:lnB>
                    <a:lnTlToBr w="12700" cmpd="sng">
                      <a:noFill/>
                      <a:prstDash val="solid"/>
                    </a:lnTlToBr>
                    <a:lnBlToTr w="12700" cmpd="sng">
                      <a:noFill/>
                      <a:prstDash val="solid"/>
                    </a:lnBlToTr>
                    <a:solidFill>
                      <a:srgbClr val="65FFAB"/>
                    </a:solidFill>
                  </a:tcPr>
                </a:tc>
                <a:tc vMerge="1">
                  <a:txBody>
                    <a:bodyPr/>
                    <a:lstStyle/>
                    <a:p>
                      <a:endParaRPr lang="lt-LT" dirty="0"/>
                    </a:p>
                  </a:txBody>
                  <a:tcPr/>
                </a:tc>
                <a:extLst>
                  <a:ext uri="{0D108BD9-81ED-4DB2-BD59-A6C34878D82A}">
                    <a16:rowId xmlns:a16="http://schemas.microsoft.com/office/drawing/2014/main" xmlns="" val="1640879910"/>
                  </a:ext>
                </a:extLst>
              </a:tr>
              <a:tr h="489629">
                <a:tc>
                  <a:txBody>
                    <a:bodyPr/>
                    <a:lstStyle/>
                    <a:p>
                      <a:endParaRPr lang="lt-LT" sz="2000" dirty="0">
                        <a:solidFill>
                          <a:schemeClr val="accent2">
                            <a:lumMod val="75000"/>
                          </a:schemeClr>
                        </a:solidFill>
                      </a:endParaRPr>
                    </a:p>
                  </a:txBody>
                  <a:tcPr>
                    <a:lnR>
                      <a:noFill/>
                    </a:lnR>
                    <a:solidFill>
                      <a:srgbClr val="65FFAB"/>
                    </a:solidFill>
                  </a:tcPr>
                </a:tc>
                <a:tc>
                  <a:txBody>
                    <a:bodyPr/>
                    <a:lstStyle/>
                    <a:p>
                      <a:r>
                        <a:rPr lang="lt-LT" sz="2000" dirty="0">
                          <a:solidFill>
                            <a:schemeClr val="accent2">
                              <a:lumMod val="75000"/>
                            </a:schemeClr>
                          </a:solidFill>
                        </a:rPr>
                        <a:t>II</a:t>
                      </a:r>
                    </a:p>
                  </a:txBody>
                  <a:tcPr>
                    <a:lnL>
                      <a:noFill/>
                    </a:lnL>
                    <a:lnR>
                      <a:noFill/>
                    </a:lnR>
                    <a:lnT>
                      <a:noFill/>
                    </a:lnT>
                    <a:lnB>
                      <a:noFill/>
                    </a:lnB>
                    <a:lnTlToBr w="12700" cmpd="sng">
                      <a:noFill/>
                      <a:prstDash val="solid"/>
                    </a:lnTlToBr>
                    <a:lnBlToTr w="12700" cmpd="sng">
                      <a:noFill/>
                      <a:prstDash val="solid"/>
                    </a:lnBlToTr>
                    <a:solidFill>
                      <a:srgbClr val="65FFAB"/>
                    </a:solidFill>
                  </a:tcPr>
                </a:tc>
                <a:tc rowSpan="2">
                  <a:txBody>
                    <a:bodyPr/>
                    <a:lstStyle/>
                    <a:p>
                      <a:r>
                        <a:rPr lang="lt-LT" sz="2000" kern="1200" dirty="0">
                          <a:solidFill>
                            <a:schemeClr val="accent2">
                              <a:lumMod val="75000"/>
                            </a:schemeClr>
                          </a:solidFill>
                          <a:effectLst/>
                          <a:latin typeface="+mn-lt"/>
                          <a:ea typeface="+mn-ea"/>
                          <a:cs typeface="+mn-cs"/>
                        </a:rPr>
                        <a:t>Indėlis į aprūpinimą maistu Sąjungoje konkurencingos ir darnios akvakultūros ir rinkų priemonėmis</a:t>
                      </a:r>
                      <a:endParaRPr lang="lt-LT" sz="2000" dirty="0">
                        <a:solidFill>
                          <a:schemeClr val="accent2">
                            <a:lumMod val="75000"/>
                          </a:schemeClr>
                        </a:solidFill>
                      </a:endParaRPr>
                    </a:p>
                  </a:txBody>
                  <a:tcPr>
                    <a:lnL>
                      <a:noFill/>
                    </a:lnL>
                    <a:lnR w="9525" cap="flat" cmpd="sng" algn="ctr">
                      <a:noFill/>
                      <a:prstDash val="solid"/>
                    </a:lnR>
                    <a:lnT w="38100" cap="flat" cmpd="sng" algn="ctr">
                      <a:noFill/>
                      <a:prstDash val="solid"/>
                    </a:lnT>
                    <a:lnB>
                      <a:noFill/>
                    </a:lnB>
                    <a:lnTlToBr w="12700" cmpd="sng">
                      <a:noFill/>
                      <a:prstDash val="solid"/>
                    </a:lnTlToBr>
                    <a:lnBlToTr w="12700" cmpd="sng">
                      <a:noFill/>
                      <a:prstDash val="solid"/>
                    </a:lnBlToTr>
                    <a:solidFill>
                      <a:srgbClr val="65FFAB"/>
                    </a:solidFill>
                  </a:tcPr>
                </a:tc>
                <a:extLst>
                  <a:ext uri="{0D108BD9-81ED-4DB2-BD59-A6C34878D82A}">
                    <a16:rowId xmlns:a16="http://schemas.microsoft.com/office/drawing/2014/main" xmlns="" val="2120490598"/>
                  </a:ext>
                </a:extLst>
              </a:tr>
              <a:tr h="489629">
                <a:tc>
                  <a:txBody>
                    <a:bodyPr/>
                    <a:lstStyle/>
                    <a:p>
                      <a:endParaRPr lang="lt-LT" sz="2000">
                        <a:solidFill>
                          <a:schemeClr val="accent2">
                            <a:lumMod val="75000"/>
                          </a:schemeClr>
                        </a:solidFill>
                      </a:endParaRPr>
                    </a:p>
                  </a:txBody>
                  <a:tcPr>
                    <a:lnR>
                      <a:noFill/>
                    </a:lnR>
                    <a:solidFill>
                      <a:srgbClr val="65FFAB"/>
                    </a:solidFill>
                  </a:tcPr>
                </a:tc>
                <a:tc>
                  <a:txBody>
                    <a:bodyPr/>
                    <a:lstStyle/>
                    <a:p>
                      <a:endParaRPr lang="lt-LT" sz="2000" dirty="0">
                        <a:solidFill>
                          <a:schemeClr val="accent2">
                            <a:lumMod val="75000"/>
                          </a:schemeClr>
                        </a:solidFill>
                      </a:endParaRPr>
                    </a:p>
                  </a:txBody>
                  <a:tcPr>
                    <a:lnL>
                      <a:noFill/>
                    </a:lnL>
                    <a:lnR>
                      <a:noFill/>
                    </a:lnR>
                    <a:lnT>
                      <a:noFill/>
                    </a:lnT>
                    <a:lnB>
                      <a:noFill/>
                    </a:lnB>
                    <a:lnTlToBr w="12700" cmpd="sng">
                      <a:noFill/>
                      <a:prstDash val="solid"/>
                    </a:lnTlToBr>
                    <a:lnBlToTr w="12700" cmpd="sng">
                      <a:noFill/>
                      <a:prstDash val="solid"/>
                    </a:lnBlToTr>
                    <a:solidFill>
                      <a:srgbClr val="65FFAB"/>
                    </a:solidFill>
                  </a:tcPr>
                </a:tc>
                <a:tc vMerge="1">
                  <a:txBody>
                    <a:bodyPr/>
                    <a:lstStyle/>
                    <a:p>
                      <a:endParaRPr lang="lt-LT" dirty="0"/>
                    </a:p>
                  </a:txBody>
                  <a:tcPr/>
                </a:tc>
                <a:extLst>
                  <a:ext uri="{0D108BD9-81ED-4DB2-BD59-A6C34878D82A}">
                    <a16:rowId xmlns:a16="http://schemas.microsoft.com/office/drawing/2014/main" xmlns="" val="1118428272"/>
                  </a:ext>
                </a:extLst>
              </a:tr>
              <a:tr h="489629">
                <a:tc>
                  <a:txBody>
                    <a:bodyPr/>
                    <a:lstStyle/>
                    <a:p>
                      <a:endParaRPr lang="lt-LT" sz="2000" dirty="0">
                        <a:solidFill>
                          <a:schemeClr val="accent2">
                            <a:lumMod val="75000"/>
                          </a:schemeClr>
                        </a:solidFill>
                      </a:endParaRPr>
                    </a:p>
                  </a:txBody>
                  <a:tcPr>
                    <a:lnR>
                      <a:noFill/>
                    </a:lnR>
                    <a:solidFill>
                      <a:srgbClr val="65FFAB"/>
                    </a:solidFill>
                  </a:tcPr>
                </a:tc>
                <a:tc>
                  <a:txBody>
                    <a:bodyPr/>
                    <a:lstStyle/>
                    <a:p>
                      <a:r>
                        <a:rPr lang="lt-LT" sz="2000" dirty="0">
                          <a:solidFill>
                            <a:schemeClr val="accent2">
                              <a:lumMod val="75000"/>
                            </a:schemeClr>
                          </a:solidFill>
                        </a:rPr>
                        <a:t>III</a:t>
                      </a:r>
                    </a:p>
                  </a:txBody>
                  <a:tcPr>
                    <a:lnL>
                      <a:noFill/>
                    </a:lnL>
                    <a:lnR>
                      <a:noFill/>
                    </a:lnR>
                    <a:lnT>
                      <a:noFill/>
                    </a:lnT>
                    <a:lnB>
                      <a:noFill/>
                    </a:lnB>
                    <a:lnTlToBr w="12700" cmpd="sng">
                      <a:noFill/>
                      <a:prstDash val="solid"/>
                    </a:lnTlToBr>
                    <a:lnBlToTr w="12700" cmpd="sng">
                      <a:noFill/>
                      <a:prstDash val="solid"/>
                    </a:lnBlToTr>
                    <a:solidFill>
                      <a:srgbClr val="65FFAB"/>
                    </a:solidFill>
                  </a:tcPr>
                </a:tc>
                <a:tc rowSpan="2">
                  <a:txBody>
                    <a:bodyPr/>
                    <a:lstStyle/>
                    <a:p>
                      <a:r>
                        <a:rPr lang="lt-LT" sz="2000" kern="1200" dirty="0">
                          <a:solidFill>
                            <a:schemeClr val="accent2">
                              <a:lumMod val="75000"/>
                            </a:schemeClr>
                          </a:solidFill>
                          <a:effectLst/>
                          <a:latin typeface="+mn-lt"/>
                          <a:ea typeface="+mn-ea"/>
                          <a:cs typeface="+mn-cs"/>
                        </a:rPr>
                        <a:t>Sąlygų tvariai mėlynajai ekonomikai augti ir pakrantės bendruomenėms klestėti sudarymas</a:t>
                      </a:r>
                      <a:endParaRPr lang="lt-LT" sz="2000" dirty="0">
                        <a:solidFill>
                          <a:schemeClr val="accent2">
                            <a:lumMod val="75000"/>
                          </a:schemeClr>
                        </a:solidFill>
                      </a:endParaRPr>
                    </a:p>
                  </a:txBody>
                  <a:tcPr>
                    <a:lnL>
                      <a:noFill/>
                    </a:lnL>
                    <a:lnR w="9525" cap="flat" cmpd="sng" algn="ctr">
                      <a:noFill/>
                      <a:prstDash val="solid"/>
                    </a:lnR>
                    <a:lnT>
                      <a:noFill/>
                    </a:lnT>
                    <a:lnB>
                      <a:noFill/>
                    </a:lnB>
                    <a:lnTlToBr w="12700" cmpd="sng">
                      <a:noFill/>
                      <a:prstDash val="solid"/>
                    </a:lnTlToBr>
                    <a:lnBlToTr w="12700" cmpd="sng">
                      <a:noFill/>
                      <a:prstDash val="solid"/>
                    </a:lnBlToTr>
                    <a:solidFill>
                      <a:srgbClr val="65FFAB"/>
                    </a:solidFill>
                  </a:tcPr>
                </a:tc>
                <a:extLst>
                  <a:ext uri="{0D108BD9-81ED-4DB2-BD59-A6C34878D82A}">
                    <a16:rowId xmlns:a16="http://schemas.microsoft.com/office/drawing/2014/main" xmlns="" val="3138547004"/>
                  </a:ext>
                </a:extLst>
              </a:tr>
              <a:tr h="489629">
                <a:tc>
                  <a:txBody>
                    <a:bodyPr/>
                    <a:lstStyle/>
                    <a:p>
                      <a:endParaRPr lang="lt-LT" sz="2000">
                        <a:solidFill>
                          <a:schemeClr val="accent2">
                            <a:lumMod val="75000"/>
                          </a:schemeClr>
                        </a:solidFill>
                      </a:endParaRPr>
                    </a:p>
                  </a:txBody>
                  <a:tcPr>
                    <a:lnR>
                      <a:noFill/>
                    </a:lnR>
                    <a:solidFill>
                      <a:srgbClr val="65FFAB"/>
                    </a:solidFill>
                  </a:tcPr>
                </a:tc>
                <a:tc>
                  <a:txBody>
                    <a:bodyPr/>
                    <a:lstStyle/>
                    <a:p>
                      <a:endParaRPr lang="lt-LT" sz="2000" dirty="0">
                        <a:solidFill>
                          <a:schemeClr val="accent2">
                            <a:lumMod val="75000"/>
                          </a:schemeClr>
                        </a:solidFill>
                      </a:endParaRPr>
                    </a:p>
                  </a:txBody>
                  <a:tcPr>
                    <a:lnL>
                      <a:noFill/>
                    </a:lnL>
                    <a:lnR>
                      <a:noFill/>
                    </a:lnR>
                    <a:lnT>
                      <a:noFill/>
                    </a:lnT>
                    <a:lnB>
                      <a:noFill/>
                    </a:lnB>
                    <a:lnTlToBr w="12700" cmpd="sng">
                      <a:noFill/>
                      <a:prstDash val="solid"/>
                    </a:lnTlToBr>
                    <a:lnBlToTr w="12700" cmpd="sng">
                      <a:noFill/>
                      <a:prstDash val="solid"/>
                    </a:lnBlToTr>
                    <a:solidFill>
                      <a:srgbClr val="65FFAB"/>
                    </a:solidFill>
                  </a:tcPr>
                </a:tc>
                <a:tc vMerge="1">
                  <a:txBody>
                    <a:bodyPr/>
                    <a:lstStyle/>
                    <a:p>
                      <a:endParaRPr lang="lt-LT" dirty="0"/>
                    </a:p>
                  </a:txBody>
                  <a:tcPr/>
                </a:tc>
                <a:extLst>
                  <a:ext uri="{0D108BD9-81ED-4DB2-BD59-A6C34878D82A}">
                    <a16:rowId xmlns:a16="http://schemas.microsoft.com/office/drawing/2014/main" xmlns="" val="1380283682"/>
                  </a:ext>
                </a:extLst>
              </a:tr>
              <a:tr h="489629">
                <a:tc>
                  <a:txBody>
                    <a:bodyPr/>
                    <a:lstStyle/>
                    <a:p>
                      <a:endParaRPr lang="lt-LT" sz="2000" dirty="0">
                        <a:solidFill>
                          <a:schemeClr val="accent2">
                            <a:lumMod val="75000"/>
                          </a:schemeClr>
                        </a:solidFill>
                      </a:endParaRPr>
                    </a:p>
                  </a:txBody>
                  <a:tcPr>
                    <a:lnR>
                      <a:noFill/>
                    </a:lnR>
                    <a:solidFill>
                      <a:srgbClr val="65FFAB"/>
                    </a:solidFill>
                  </a:tcPr>
                </a:tc>
                <a:tc>
                  <a:txBody>
                    <a:bodyPr/>
                    <a:lstStyle/>
                    <a:p>
                      <a:r>
                        <a:rPr lang="lt-LT" sz="2000" dirty="0">
                          <a:solidFill>
                            <a:schemeClr val="accent2">
                              <a:lumMod val="75000"/>
                            </a:schemeClr>
                          </a:solidFill>
                        </a:rPr>
                        <a:t>IV</a:t>
                      </a:r>
                    </a:p>
                  </a:txBody>
                  <a:tcPr>
                    <a:lnL>
                      <a:noFill/>
                    </a:lnL>
                    <a:lnR>
                      <a:noFill/>
                    </a:lnR>
                    <a:lnT>
                      <a:noFill/>
                    </a:lnT>
                    <a:lnB>
                      <a:noFill/>
                    </a:lnB>
                    <a:lnTlToBr w="12700" cmpd="sng">
                      <a:noFill/>
                      <a:prstDash val="solid"/>
                    </a:lnTlToBr>
                    <a:lnBlToTr w="12700" cmpd="sng">
                      <a:noFill/>
                      <a:prstDash val="solid"/>
                    </a:lnBlToTr>
                    <a:solidFill>
                      <a:srgbClr val="65FFAB"/>
                    </a:solidFill>
                  </a:tcPr>
                </a:tc>
                <a:tc rowSpan="2">
                  <a:txBody>
                    <a:bodyPr/>
                    <a:lstStyle/>
                    <a:p>
                      <a:r>
                        <a:rPr lang="lt-LT" sz="2000" kern="1200" dirty="0">
                          <a:solidFill>
                            <a:schemeClr val="accent2">
                              <a:lumMod val="75000"/>
                            </a:schemeClr>
                          </a:solidFill>
                          <a:effectLst/>
                          <a:latin typeface="+mn-lt"/>
                          <a:ea typeface="+mn-ea"/>
                          <a:cs typeface="+mn-cs"/>
                        </a:rPr>
                        <a:t>Tarptautinio vandenynų valdymo stiprinimas ir jūrų bei vandenynų saugos, saugumo, švaros ir tvaraus valdymo galimybių užtikrinimas</a:t>
                      </a:r>
                      <a:endParaRPr lang="lt-LT" sz="2000" dirty="0">
                        <a:solidFill>
                          <a:schemeClr val="accent2">
                            <a:lumMod val="75000"/>
                          </a:schemeClr>
                        </a:solidFill>
                      </a:endParaRPr>
                    </a:p>
                  </a:txBody>
                  <a:tcPr>
                    <a:lnL>
                      <a:noFill/>
                    </a:lnL>
                    <a:lnR w="9525" cap="flat" cmpd="sng" algn="ctr">
                      <a:noFill/>
                      <a:prstDash val="solid"/>
                    </a:lnR>
                    <a:lnT>
                      <a:noFill/>
                    </a:lnT>
                    <a:lnB w="9525" cap="flat" cmpd="sng" algn="ctr">
                      <a:noFill/>
                      <a:prstDash val="solid"/>
                    </a:lnB>
                    <a:lnTlToBr w="12700" cmpd="sng">
                      <a:noFill/>
                      <a:prstDash val="solid"/>
                    </a:lnTlToBr>
                    <a:lnBlToTr w="12700" cmpd="sng">
                      <a:noFill/>
                      <a:prstDash val="solid"/>
                    </a:lnBlToTr>
                    <a:solidFill>
                      <a:srgbClr val="65FFAB"/>
                    </a:solidFill>
                  </a:tcPr>
                </a:tc>
                <a:extLst>
                  <a:ext uri="{0D108BD9-81ED-4DB2-BD59-A6C34878D82A}">
                    <a16:rowId xmlns:a16="http://schemas.microsoft.com/office/drawing/2014/main" xmlns="" val="64129940"/>
                  </a:ext>
                </a:extLst>
              </a:tr>
              <a:tr h="489629">
                <a:tc>
                  <a:txBody>
                    <a:bodyPr/>
                    <a:lstStyle/>
                    <a:p>
                      <a:endParaRPr lang="lt-LT" sz="2000">
                        <a:solidFill>
                          <a:schemeClr val="accent2">
                            <a:lumMod val="75000"/>
                          </a:schemeClr>
                        </a:solidFill>
                      </a:endParaRPr>
                    </a:p>
                  </a:txBody>
                  <a:tcPr>
                    <a:lnR>
                      <a:noFill/>
                    </a:lnR>
                    <a:solidFill>
                      <a:srgbClr val="65FFAB"/>
                    </a:solidFill>
                  </a:tcPr>
                </a:tc>
                <a:tc>
                  <a:txBody>
                    <a:bodyPr/>
                    <a:lstStyle/>
                    <a:p>
                      <a:endParaRPr lang="lt-LT" sz="2000" dirty="0">
                        <a:solidFill>
                          <a:schemeClr val="accent2">
                            <a:lumMod val="75000"/>
                          </a:schemeClr>
                        </a:solidFill>
                      </a:endParaRPr>
                    </a:p>
                  </a:txBody>
                  <a:tcPr>
                    <a:lnL>
                      <a:noFill/>
                    </a:lnL>
                    <a:lnR>
                      <a:noFill/>
                    </a:lnR>
                    <a:lnT>
                      <a:noFill/>
                    </a:lnT>
                    <a:lnB w="9525" cap="flat" cmpd="sng" algn="ctr">
                      <a:noFill/>
                      <a:prstDash val="solid"/>
                    </a:lnB>
                    <a:lnTlToBr w="12700" cmpd="sng">
                      <a:noFill/>
                      <a:prstDash val="solid"/>
                    </a:lnTlToBr>
                    <a:lnBlToTr w="12700" cmpd="sng">
                      <a:noFill/>
                      <a:prstDash val="solid"/>
                    </a:lnBlToTr>
                    <a:solidFill>
                      <a:srgbClr val="65FFAB"/>
                    </a:solidFill>
                  </a:tcPr>
                </a:tc>
                <a:tc vMerge="1">
                  <a:txBody>
                    <a:bodyPr/>
                    <a:lstStyle/>
                    <a:p>
                      <a:endParaRPr lang="lt-LT" dirty="0"/>
                    </a:p>
                  </a:txBody>
                  <a:tcPr/>
                </a:tc>
                <a:extLst>
                  <a:ext uri="{0D108BD9-81ED-4DB2-BD59-A6C34878D82A}">
                    <a16:rowId xmlns:a16="http://schemas.microsoft.com/office/drawing/2014/main" xmlns="" val="4277585780"/>
                  </a:ext>
                </a:extLst>
              </a:tr>
            </a:tbl>
          </a:graphicData>
        </a:graphic>
      </p:graphicFrame>
      <p:sp>
        <p:nvSpPr>
          <p:cNvPr id="17" name="Rectangle: Rounded Corners 16">
            <a:extLst>
              <a:ext uri="{FF2B5EF4-FFF2-40B4-BE49-F238E27FC236}">
                <a16:creationId xmlns:a16="http://schemas.microsoft.com/office/drawing/2014/main" xmlns="" id="{1AA35369-C53C-4D30-8838-03A3DD604DCE}"/>
              </a:ext>
            </a:extLst>
          </p:cNvPr>
          <p:cNvSpPr/>
          <p:nvPr/>
        </p:nvSpPr>
        <p:spPr>
          <a:xfrm>
            <a:off x="457200" y="1620812"/>
            <a:ext cx="1666528" cy="944092"/>
          </a:xfrm>
          <a:prstGeom prst="roundRect">
            <a:avLst/>
          </a:prstGeom>
          <a:blipFill rotWithShape="1">
            <a:blip r:embed="rId2"/>
            <a:srcRect/>
            <a:stretch>
              <a:fillRect l="-19000" r="-19000"/>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Rectangle: Rounded Corners 17">
            <a:extLst>
              <a:ext uri="{FF2B5EF4-FFF2-40B4-BE49-F238E27FC236}">
                <a16:creationId xmlns:a16="http://schemas.microsoft.com/office/drawing/2014/main" xmlns="" id="{91578C79-FB61-47B6-B5DF-C2AC339F3415}"/>
              </a:ext>
            </a:extLst>
          </p:cNvPr>
          <p:cNvSpPr/>
          <p:nvPr/>
        </p:nvSpPr>
        <p:spPr>
          <a:xfrm>
            <a:off x="457200" y="2585516"/>
            <a:ext cx="1666528" cy="915492"/>
          </a:xfrm>
          <a:prstGeom prst="roundRect">
            <a:avLst/>
          </a:prstGeom>
          <a:blipFill rotWithShape="1">
            <a:blip r:embed="rId3"/>
            <a:srcRect/>
            <a:stretch>
              <a:fillRect t="-4000" b="-4000"/>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Rectangle: Rounded Corners 18">
            <a:extLst>
              <a:ext uri="{FF2B5EF4-FFF2-40B4-BE49-F238E27FC236}">
                <a16:creationId xmlns:a16="http://schemas.microsoft.com/office/drawing/2014/main" xmlns="" id="{5F2079DD-9933-4756-8593-1029AA12DA55}"/>
              </a:ext>
            </a:extLst>
          </p:cNvPr>
          <p:cNvSpPr/>
          <p:nvPr/>
        </p:nvSpPr>
        <p:spPr>
          <a:xfrm>
            <a:off x="457200" y="3521620"/>
            <a:ext cx="1666528" cy="987500"/>
          </a:xfrm>
          <a:prstGeom prst="roundRect">
            <a:avLst/>
          </a:prstGeom>
          <a:blipFill rotWithShape="1">
            <a:blip r:embed="rId4"/>
            <a:srcRect/>
            <a:stretch>
              <a:fillRect l="-1000" r="-1000"/>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0" name="Rectangle: Rounded Corners 19">
            <a:extLst>
              <a:ext uri="{FF2B5EF4-FFF2-40B4-BE49-F238E27FC236}">
                <a16:creationId xmlns:a16="http://schemas.microsoft.com/office/drawing/2014/main" xmlns="" id="{9BD24640-6B27-4910-8549-004F31CFDD46}"/>
              </a:ext>
            </a:extLst>
          </p:cNvPr>
          <p:cNvSpPr/>
          <p:nvPr/>
        </p:nvSpPr>
        <p:spPr>
          <a:xfrm>
            <a:off x="457200" y="4529732"/>
            <a:ext cx="1666528" cy="987500"/>
          </a:xfrm>
          <a:prstGeom prst="roundRect">
            <a:avLst/>
          </a:prstGeom>
          <a:blipFill rotWithShape="1">
            <a:blip r:embed="rId5"/>
            <a:srcRect/>
            <a:stretch>
              <a:fillRect t="-8000" b="-8000"/>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TextBox 20">
            <a:extLst>
              <a:ext uri="{FF2B5EF4-FFF2-40B4-BE49-F238E27FC236}">
                <a16:creationId xmlns:a16="http://schemas.microsoft.com/office/drawing/2014/main" xmlns="" id="{626F1F8C-91A0-4E39-B845-3E2FFC254268}"/>
              </a:ext>
            </a:extLst>
          </p:cNvPr>
          <p:cNvSpPr txBox="1"/>
          <p:nvPr/>
        </p:nvSpPr>
        <p:spPr>
          <a:xfrm>
            <a:off x="1835696" y="5661248"/>
            <a:ext cx="6851104" cy="523220"/>
          </a:xfrm>
          <a:prstGeom prst="rect">
            <a:avLst/>
          </a:prstGeom>
          <a:noFill/>
        </p:spPr>
        <p:txBody>
          <a:bodyPr wrap="square" rtlCol="0">
            <a:spAutoFit/>
          </a:bodyPr>
          <a:lstStyle/>
          <a:p>
            <a:r>
              <a:rPr lang="lt-LT" sz="1400" i="1" dirty="0">
                <a:solidFill>
                  <a:srgbClr val="FF0000"/>
                </a:solidFill>
              </a:rPr>
              <a:t>Suteikiant paramą EJRŽF lėšomis prisidedama prie Sąjungos aplinkos apsaugos ir klimato kaitos švelninimo ir prisitaikymo prie jos tikslų įgyvendinimo. </a:t>
            </a:r>
            <a:endParaRPr lang="lt-LT" sz="1400" i="1" dirty="0"/>
          </a:p>
        </p:txBody>
      </p:sp>
    </p:spTree>
    <p:extLst>
      <p:ext uri="{BB962C8B-B14F-4D97-AF65-F5344CB8AC3E}">
        <p14:creationId xmlns:p14="http://schemas.microsoft.com/office/powerpoint/2010/main" val="4235015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E75095-71C7-4E03-BC92-1FA6F6ED429A}"/>
              </a:ext>
            </a:extLst>
          </p:cNvPr>
          <p:cNvSpPr>
            <a:spLocks noGrp="1"/>
          </p:cNvSpPr>
          <p:nvPr>
            <p:ph type="title"/>
          </p:nvPr>
        </p:nvSpPr>
        <p:spPr>
          <a:xfrm>
            <a:off x="457200" y="274638"/>
            <a:ext cx="8229600" cy="994122"/>
          </a:xfrm>
        </p:spPr>
        <p:txBody>
          <a:bodyPr/>
          <a:lstStyle/>
          <a:p>
            <a:r>
              <a:rPr lang="lt-LT" sz="2400" dirty="0"/>
              <a:t>2021-2027 m. EJRŽF</a:t>
            </a:r>
            <a:br>
              <a:rPr lang="lt-LT" sz="2400" dirty="0"/>
            </a:br>
            <a:r>
              <a:rPr lang="lt-LT" sz="2400" dirty="0"/>
              <a:t>Supaprastinimas. Sąlygos ir apribojimai</a:t>
            </a:r>
          </a:p>
        </p:txBody>
      </p:sp>
      <p:graphicFrame>
        <p:nvGraphicFramePr>
          <p:cNvPr id="4" name="Content Placeholder 3">
            <a:extLst>
              <a:ext uri="{FF2B5EF4-FFF2-40B4-BE49-F238E27FC236}">
                <a16:creationId xmlns:a16="http://schemas.microsoft.com/office/drawing/2014/main" xmlns="" id="{1238E61C-924B-42FB-8FA7-CFA9F076D37B}"/>
              </a:ext>
            </a:extLst>
          </p:cNvPr>
          <p:cNvGraphicFramePr>
            <a:graphicFrameLocks noGrp="1"/>
          </p:cNvGraphicFramePr>
          <p:nvPr>
            <p:ph idx="1"/>
            <p:extLst>
              <p:ext uri="{D42A27DB-BD31-4B8C-83A1-F6EECF244321}">
                <p14:modId xmlns:p14="http://schemas.microsoft.com/office/powerpoint/2010/main" val="2752283254"/>
              </p:ext>
            </p:extLst>
          </p:nvPr>
        </p:nvGraphicFramePr>
        <p:xfrm>
          <a:off x="24123" y="1412776"/>
          <a:ext cx="9142248" cy="4671040"/>
        </p:xfrm>
        <a:graphic>
          <a:graphicData uri="http://schemas.openxmlformats.org/drawingml/2006/table">
            <a:tbl>
              <a:tblPr firstRow="1" bandRow="1">
                <a:tableStyleId>{327F97BB-C833-4FB7-BDE5-3F7075034690}</a:tableStyleId>
              </a:tblPr>
              <a:tblGrid>
                <a:gridCol w="442367">
                  <a:extLst>
                    <a:ext uri="{9D8B030D-6E8A-4147-A177-3AD203B41FA5}">
                      <a16:colId xmlns:a16="http://schemas.microsoft.com/office/drawing/2014/main" xmlns="" val="4235111694"/>
                    </a:ext>
                  </a:extLst>
                </a:gridCol>
                <a:gridCol w="8699881">
                  <a:extLst>
                    <a:ext uri="{9D8B030D-6E8A-4147-A177-3AD203B41FA5}">
                      <a16:colId xmlns:a16="http://schemas.microsoft.com/office/drawing/2014/main" xmlns="" val="2399214964"/>
                    </a:ext>
                  </a:extLst>
                </a:gridCol>
              </a:tblGrid>
              <a:tr h="470912">
                <a:tc>
                  <a:txBody>
                    <a:bodyPr/>
                    <a:lstStyle/>
                    <a:p>
                      <a:r>
                        <a:rPr lang="lt-LT" sz="1600" dirty="0">
                          <a:solidFill>
                            <a:schemeClr val="accent2">
                              <a:lumMod val="75000"/>
                            </a:schemeClr>
                          </a:solidFill>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600" b="1" i="1" kern="1200" dirty="0">
                          <a:solidFill>
                            <a:schemeClr val="accent2">
                              <a:lumMod val="75000"/>
                            </a:schemeClr>
                          </a:solidFill>
                          <a:effectLst/>
                          <a:latin typeface="+mn-lt"/>
                          <a:ea typeface="+mn-ea"/>
                          <a:cs typeface="+mn-cs"/>
                        </a:rPr>
                        <a:t>                 Netinkami finansuoti veiksmai (I) </a:t>
                      </a:r>
                    </a:p>
                  </a:txBody>
                  <a:tcPr/>
                </a:tc>
                <a:extLst>
                  <a:ext uri="{0D108BD9-81ED-4DB2-BD59-A6C34878D82A}">
                    <a16:rowId xmlns:a16="http://schemas.microsoft.com/office/drawing/2014/main" xmlns="" val="2362823797"/>
                  </a:ext>
                </a:extLst>
              </a:tr>
              <a:tr h="470912">
                <a:tc>
                  <a:txBody>
                    <a:bodyPr/>
                    <a:lstStyle/>
                    <a:p>
                      <a:pPr marL="285750" indent="-285750">
                        <a:buFont typeface="Arial" panose="020B0604020202020204" pitchFamily="34" charset="0"/>
                        <a:buChar char="•"/>
                      </a:pPr>
                      <a:endParaRPr lang="lt-LT" sz="1600" dirty="0">
                        <a:solidFill>
                          <a:schemeClr val="accent2">
                            <a:lumMod val="75000"/>
                          </a:schemeClr>
                        </a:solidFill>
                      </a:endParaRPr>
                    </a:p>
                  </a:txBody>
                  <a:tcPr/>
                </a:tc>
                <a:tc>
                  <a:txBody>
                    <a:bodyPr/>
                    <a:lstStyle/>
                    <a:p>
                      <a:pPr marL="285750" indent="-285750">
                        <a:buFont typeface="Arial" panose="020B0604020202020204" pitchFamily="34" charset="0"/>
                        <a:buChar char="•"/>
                      </a:pPr>
                      <a:r>
                        <a:rPr lang="lt-LT" sz="1600" kern="1200" dirty="0">
                          <a:solidFill>
                            <a:schemeClr val="accent2">
                              <a:lumMod val="75000"/>
                            </a:schemeClr>
                          </a:solidFill>
                          <a:effectLst/>
                          <a:latin typeface="+mn-lt"/>
                          <a:ea typeface="+mn-ea"/>
                          <a:cs typeface="+mn-cs"/>
                        </a:rPr>
                        <a:t>veiksmai, kuriais didinamas žvejybos laivo žvejybos pajėgumas arba remiamas įrangos, kuria didinamas žvejybos laivo gebėjimas rasti žuvis, įsigijimas</a:t>
                      </a:r>
                      <a:endParaRPr lang="lt-LT" sz="1600" dirty="0">
                        <a:solidFill>
                          <a:schemeClr val="accent2">
                            <a:lumMod val="75000"/>
                          </a:schemeClr>
                        </a:solidFill>
                      </a:endParaRPr>
                    </a:p>
                  </a:txBody>
                  <a:tcPr/>
                </a:tc>
                <a:extLst>
                  <a:ext uri="{0D108BD9-81ED-4DB2-BD59-A6C34878D82A}">
                    <a16:rowId xmlns:a16="http://schemas.microsoft.com/office/drawing/2014/main" xmlns="" val="615705838"/>
                  </a:ext>
                </a:extLst>
              </a:tr>
              <a:tr h="470912">
                <a:tc>
                  <a:txBody>
                    <a:bodyPr/>
                    <a:lstStyle/>
                    <a:p>
                      <a:pPr marL="285750" indent="-285750">
                        <a:buFont typeface="Arial" panose="020B0604020202020204" pitchFamily="34" charset="0"/>
                        <a:buChar char="•"/>
                      </a:pPr>
                      <a:endParaRPr lang="lt-LT" sz="1600" dirty="0">
                        <a:solidFill>
                          <a:schemeClr val="accent2">
                            <a:lumMod val="75000"/>
                          </a:schemeClr>
                        </a:solidFill>
                      </a:endParaRPr>
                    </a:p>
                  </a:txBody>
                  <a:tcPr/>
                </a:tc>
                <a:tc>
                  <a:txBody>
                    <a:bodyPr/>
                    <a:lstStyle/>
                    <a:p>
                      <a:pPr marL="285750" indent="-285750">
                        <a:buFont typeface="Arial" panose="020B0604020202020204" pitchFamily="34" charset="0"/>
                        <a:buChar char="•"/>
                      </a:pPr>
                      <a:r>
                        <a:rPr lang="lt-LT" sz="1600" kern="1200" dirty="0">
                          <a:solidFill>
                            <a:schemeClr val="accent2">
                              <a:lumMod val="75000"/>
                            </a:schemeClr>
                          </a:solidFill>
                          <a:effectLst/>
                          <a:latin typeface="+mn-lt"/>
                          <a:ea typeface="+mn-ea"/>
                          <a:cs typeface="+mn-cs"/>
                        </a:rPr>
                        <a:t>žvejybos laivų statyba ir įsigijimas arba žvejybos laivų importas, nebent reglamente numatyta kitaip</a:t>
                      </a:r>
                      <a:endParaRPr lang="lt-LT" sz="1600" dirty="0">
                        <a:solidFill>
                          <a:schemeClr val="accent2">
                            <a:lumMod val="75000"/>
                          </a:schemeClr>
                        </a:solidFill>
                      </a:endParaRPr>
                    </a:p>
                  </a:txBody>
                  <a:tcPr/>
                </a:tc>
                <a:extLst>
                  <a:ext uri="{0D108BD9-81ED-4DB2-BD59-A6C34878D82A}">
                    <a16:rowId xmlns:a16="http://schemas.microsoft.com/office/drawing/2014/main" xmlns="" val="1676913178"/>
                  </a:ext>
                </a:extLst>
              </a:tr>
              <a:tr h="470912">
                <a:tc>
                  <a:txBody>
                    <a:bodyPr/>
                    <a:lstStyle/>
                    <a:p>
                      <a:pPr marL="285750" indent="-285750">
                        <a:buFont typeface="Arial" panose="020B0604020202020204" pitchFamily="34" charset="0"/>
                        <a:buChar char="•"/>
                      </a:pPr>
                      <a:endParaRPr lang="lt-LT" sz="1600" dirty="0">
                        <a:solidFill>
                          <a:schemeClr val="accent2">
                            <a:lumMod val="75000"/>
                          </a:schemeClr>
                        </a:solidFill>
                      </a:endParaRPr>
                    </a:p>
                  </a:txBody>
                  <a:tcPr/>
                </a:tc>
                <a:tc>
                  <a:txBody>
                    <a:bodyPr/>
                    <a:lstStyle/>
                    <a:p>
                      <a:pPr marL="285750" indent="-285750">
                        <a:buFont typeface="Arial" panose="020B0604020202020204" pitchFamily="34" charset="0"/>
                        <a:buChar char="•"/>
                      </a:pPr>
                      <a:r>
                        <a:rPr lang="lt-LT" sz="1600" kern="1200" dirty="0">
                          <a:solidFill>
                            <a:schemeClr val="accent2">
                              <a:lumMod val="75000"/>
                            </a:schemeClr>
                          </a:solidFill>
                          <a:effectLst/>
                          <a:latin typeface="+mn-lt"/>
                          <a:ea typeface="+mn-ea"/>
                          <a:cs typeface="+mn-cs"/>
                        </a:rPr>
                        <a:t>žvejybos laivų perleidimas trečiosioms šalims arba jų vėliavų pakeitimas į trečiųjų šalių vėliavas su partneriais iš tų šalių sukuriant bendrąsias įmones</a:t>
                      </a:r>
                      <a:endParaRPr lang="lt-LT" sz="1600" dirty="0">
                        <a:solidFill>
                          <a:schemeClr val="accent2">
                            <a:lumMod val="75000"/>
                          </a:schemeClr>
                        </a:solidFill>
                      </a:endParaRPr>
                    </a:p>
                  </a:txBody>
                  <a:tcPr/>
                </a:tc>
                <a:extLst>
                  <a:ext uri="{0D108BD9-81ED-4DB2-BD59-A6C34878D82A}">
                    <a16:rowId xmlns:a16="http://schemas.microsoft.com/office/drawing/2014/main" xmlns="" val="2875678657"/>
                  </a:ext>
                </a:extLst>
              </a:tr>
              <a:tr h="470912">
                <a:tc>
                  <a:txBody>
                    <a:bodyPr/>
                    <a:lstStyle/>
                    <a:p>
                      <a:pPr marL="285750" indent="-285750">
                        <a:buFont typeface="Arial" panose="020B0604020202020204" pitchFamily="34" charset="0"/>
                        <a:buChar char="•"/>
                      </a:pPr>
                      <a:endParaRPr lang="lt-LT" sz="1600" dirty="0">
                        <a:solidFill>
                          <a:schemeClr val="accent2">
                            <a:lumMod val="75000"/>
                          </a:schemeClr>
                        </a:solidFill>
                      </a:endParaRPr>
                    </a:p>
                  </a:txBody>
                  <a:tcPr/>
                </a:tc>
                <a:tc>
                  <a:txBody>
                    <a:bodyPr/>
                    <a:lstStyle/>
                    <a:p>
                      <a:pPr marL="285750" indent="-285750">
                        <a:buFont typeface="Arial" panose="020B0604020202020204" pitchFamily="34" charset="0"/>
                        <a:buChar char="•"/>
                      </a:pPr>
                      <a:r>
                        <a:rPr lang="lt-LT" sz="1600" kern="1200" dirty="0">
                          <a:solidFill>
                            <a:schemeClr val="accent2">
                              <a:lumMod val="75000"/>
                            </a:schemeClr>
                          </a:solidFill>
                          <a:effectLst/>
                          <a:latin typeface="+mn-lt"/>
                          <a:ea typeface="+mn-ea"/>
                          <a:cs typeface="+mn-cs"/>
                        </a:rPr>
                        <a:t>žvejybos veiklos nutraukimas laikinai arba visam laikui, nebent reglamente numatyta kitaip</a:t>
                      </a:r>
                      <a:endParaRPr lang="lt-LT" sz="1600" dirty="0">
                        <a:solidFill>
                          <a:schemeClr val="accent2">
                            <a:lumMod val="75000"/>
                          </a:schemeClr>
                        </a:solidFill>
                      </a:endParaRPr>
                    </a:p>
                  </a:txBody>
                  <a:tcPr/>
                </a:tc>
                <a:extLst>
                  <a:ext uri="{0D108BD9-81ED-4DB2-BD59-A6C34878D82A}">
                    <a16:rowId xmlns:a16="http://schemas.microsoft.com/office/drawing/2014/main" xmlns="" val="1907878296"/>
                  </a:ext>
                </a:extLst>
              </a:tr>
              <a:tr h="470912">
                <a:tc>
                  <a:txBody>
                    <a:bodyPr/>
                    <a:lstStyle/>
                    <a:p>
                      <a:pPr marL="285750" indent="-285750">
                        <a:buFont typeface="Arial" panose="020B0604020202020204" pitchFamily="34" charset="0"/>
                        <a:buChar char="•"/>
                      </a:pPr>
                      <a:endParaRPr lang="lt-LT" sz="1600" dirty="0">
                        <a:solidFill>
                          <a:schemeClr val="accent2">
                            <a:lumMod val="75000"/>
                          </a:schemeClr>
                        </a:solidFill>
                      </a:endParaRPr>
                    </a:p>
                  </a:txBody>
                  <a:tcPr/>
                </a:tc>
                <a:tc>
                  <a:txBody>
                    <a:bodyPr/>
                    <a:lstStyle/>
                    <a:p>
                      <a:pPr marL="285750" indent="-285750">
                        <a:buFont typeface="Arial" panose="020B0604020202020204" pitchFamily="34" charset="0"/>
                        <a:buChar char="•"/>
                      </a:pPr>
                      <a:r>
                        <a:rPr lang="lt-LT" sz="1600" kern="1200" dirty="0">
                          <a:solidFill>
                            <a:schemeClr val="accent2">
                              <a:lumMod val="75000"/>
                            </a:schemeClr>
                          </a:solidFill>
                          <a:effectLst/>
                          <a:latin typeface="+mn-lt"/>
                          <a:ea typeface="+mn-ea"/>
                          <a:cs typeface="+mn-cs"/>
                        </a:rPr>
                        <a:t>tiriamoji žvejyba</a:t>
                      </a:r>
                      <a:endParaRPr lang="lt-LT" sz="1600" dirty="0">
                        <a:solidFill>
                          <a:schemeClr val="accent2">
                            <a:lumMod val="75000"/>
                          </a:schemeClr>
                        </a:solidFill>
                      </a:endParaRPr>
                    </a:p>
                  </a:txBody>
                  <a:tcPr/>
                </a:tc>
                <a:extLst>
                  <a:ext uri="{0D108BD9-81ED-4DB2-BD59-A6C34878D82A}">
                    <a16:rowId xmlns:a16="http://schemas.microsoft.com/office/drawing/2014/main" xmlns="" val="611777728"/>
                  </a:ext>
                </a:extLst>
              </a:tr>
              <a:tr h="470912">
                <a:tc>
                  <a:txBody>
                    <a:bodyPr/>
                    <a:lstStyle/>
                    <a:p>
                      <a:pPr marL="285750" indent="-285750">
                        <a:buFont typeface="Arial" panose="020B0604020202020204" pitchFamily="34" charset="0"/>
                        <a:buChar char="•"/>
                      </a:pPr>
                      <a:endParaRPr lang="lt-LT" sz="1600" dirty="0">
                        <a:solidFill>
                          <a:schemeClr val="accent2">
                            <a:lumMod val="75000"/>
                          </a:schemeClr>
                        </a:solidFill>
                      </a:endParaRPr>
                    </a:p>
                  </a:txBody>
                  <a:tcPr/>
                </a:tc>
                <a:tc>
                  <a:txBody>
                    <a:bodyPr/>
                    <a:lstStyle/>
                    <a:p>
                      <a:pPr marL="285750" indent="-285750">
                        <a:buFont typeface="Arial" panose="020B0604020202020204" pitchFamily="34" charset="0"/>
                        <a:buChar char="•"/>
                      </a:pPr>
                      <a:r>
                        <a:rPr lang="lt-LT" sz="1600" kern="1200" dirty="0">
                          <a:solidFill>
                            <a:schemeClr val="accent2">
                              <a:lumMod val="75000"/>
                            </a:schemeClr>
                          </a:solidFill>
                          <a:effectLst/>
                          <a:latin typeface="+mn-lt"/>
                          <a:ea typeface="+mn-ea"/>
                          <a:cs typeface="+mn-cs"/>
                        </a:rPr>
                        <a:t>įmonės nuosavybės teisių perleidimas</a:t>
                      </a:r>
                      <a:endParaRPr lang="lt-LT" sz="1600" dirty="0">
                        <a:solidFill>
                          <a:schemeClr val="accent2">
                            <a:lumMod val="75000"/>
                          </a:schemeClr>
                        </a:solidFill>
                      </a:endParaRPr>
                    </a:p>
                  </a:txBody>
                  <a:tcPr/>
                </a:tc>
                <a:extLst>
                  <a:ext uri="{0D108BD9-81ED-4DB2-BD59-A6C34878D82A}">
                    <a16:rowId xmlns:a16="http://schemas.microsoft.com/office/drawing/2014/main" xmlns="" val="1618857540"/>
                  </a:ext>
                </a:extLst>
              </a:tr>
              <a:tr h="470912">
                <a:tc>
                  <a:txBody>
                    <a:bodyPr/>
                    <a:lstStyle/>
                    <a:p>
                      <a:pPr marL="285750" indent="-285750">
                        <a:buFont typeface="Arial" panose="020B0604020202020204" pitchFamily="34" charset="0"/>
                        <a:buChar char="•"/>
                      </a:pPr>
                      <a:endParaRPr lang="lt-LT" sz="1600" dirty="0">
                        <a:solidFill>
                          <a:schemeClr val="accent2">
                            <a:lumMod val="75000"/>
                          </a:schemeClr>
                        </a:solidFill>
                      </a:endParaRPr>
                    </a:p>
                  </a:txBody>
                  <a:tcPr/>
                </a:tc>
                <a:tc>
                  <a:txBody>
                    <a:bodyPr/>
                    <a:lstStyle/>
                    <a:p>
                      <a:pPr marL="285750" indent="-285750">
                        <a:buFont typeface="Arial" panose="020B0604020202020204" pitchFamily="34" charset="0"/>
                        <a:buChar char="•"/>
                      </a:pPr>
                      <a:r>
                        <a:rPr lang="lt-LT" sz="1600" kern="1200" dirty="0">
                          <a:solidFill>
                            <a:schemeClr val="accent2">
                              <a:lumMod val="75000"/>
                            </a:schemeClr>
                          </a:solidFill>
                          <a:effectLst/>
                          <a:latin typeface="+mn-lt"/>
                          <a:ea typeface="+mn-ea"/>
                          <a:cs typeface="+mn-cs"/>
                        </a:rPr>
                        <a:t>tiesioginis išteklių atkūrimas, išskyrus atvejus, kai tai Sąjungos teisės akte aiškiai numatyta kaip išsaugojimo priemonė arba kai tai daroma eksperimentinio išteklių atkūrimo tikslais</a:t>
                      </a:r>
                      <a:endParaRPr lang="lt-LT" sz="1600" dirty="0">
                        <a:solidFill>
                          <a:schemeClr val="accent2">
                            <a:lumMod val="75000"/>
                          </a:schemeClr>
                        </a:solidFill>
                      </a:endParaRPr>
                    </a:p>
                  </a:txBody>
                  <a:tcPr/>
                </a:tc>
                <a:extLst>
                  <a:ext uri="{0D108BD9-81ED-4DB2-BD59-A6C34878D82A}">
                    <a16:rowId xmlns:a16="http://schemas.microsoft.com/office/drawing/2014/main" xmlns="" val="2470806749"/>
                  </a:ext>
                </a:extLst>
              </a:tr>
              <a:tr h="470912">
                <a:tc>
                  <a:txBody>
                    <a:bodyPr/>
                    <a:lstStyle/>
                    <a:p>
                      <a:pPr marL="285750" indent="-285750">
                        <a:buFont typeface="Arial" panose="020B0604020202020204" pitchFamily="34" charset="0"/>
                        <a:buChar char="•"/>
                      </a:pPr>
                      <a:endParaRPr lang="lt-LT" sz="1600" dirty="0">
                        <a:solidFill>
                          <a:schemeClr val="accent2">
                            <a:lumMod val="75000"/>
                          </a:schemeClr>
                        </a:solidFill>
                      </a:endParaRPr>
                    </a:p>
                  </a:txBody>
                  <a:tcPr/>
                </a:tc>
                <a:tc>
                  <a:txBody>
                    <a:bodyPr/>
                    <a:lstStyle/>
                    <a:p>
                      <a:pPr marL="285750" indent="-285750">
                        <a:buFont typeface="Arial" panose="020B0604020202020204" pitchFamily="34" charset="0"/>
                        <a:buChar char="•"/>
                      </a:pPr>
                      <a:r>
                        <a:rPr lang="lt-LT" sz="1600" kern="1200" dirty="0">
                          <a:solidFill>
                            <a:schemeClr val="accent2">
                              <a:lumMod val="75000"/>
                            </a:schemeClr>
                          </a:solidFill>
                          <a:effectLst/>
                          <a:latin typeface="+mn-lt"/>
                          <a:ea typeface="+mn-ea"/>
                          <a:cs typeface="+mn-cs"/>
                        </a:rPr>
                        <a:t>naujų uostų, naujų iškrovimo vietų arba naujų aukcionams skirtų patalpų statyba</a:t>
                      </a:r>
                      <a:endParaRPr lang="lt-LT" sz="1600" dirty="0">
                        <a:solidFill>
                          <a:schemeClr val="accent2">
                            <a:lumMod val="75000"/>
                          </a:schemeClr>
                        </a:solidFill>
                      </a:endParaRPr>
                    </a:p>
                  </a:txBody>
                  <a:tcPr/>
                </a:tc>
                <a:extLst>
                  <a:ext uri="{0D108BD9-81ED-4DB2-BD59-A6C34878D82A}">
                    <a16:rowId xmlns:a16="http://schemas.microsoft.com/office/drawing/2014/main" xmlns="" val="1364215651"/>
                  </a:ext>
                </a:extLst>
              </a:tr>
            </a:tbl>
          </a:graphicData>
        </a:graphic>
      </p:graphicFrame>
      <p:pic>
        <p:nvPicPr>
          <p:cNvPr id="6" name="Graphic 5" descr="No sign">
            <a:extLst>
              <a:ext uri="{FF2B5EF4-FFF2-40B4-BE49-F238E27FC236}">
                <a16:creationId xmlns:a16="http://schemas.microsoft.com/office/drawing/2014/main" xmlns="" id="{93033077-C1AF-4216-B44F-66DCFA312F0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4123" y="1340768"/>
            <a:ext cx="587438" cy="504056"/>
          </a:xfrm>
          <a:prstGeom prst="rect">
            <a:avLst/>
          </a:prstGeom>
        </p:spPr>
      </p:pic>
    </p:spTree>
    <p:extLst>
      <p:ext uri="{BB962C8B-B14F-4D97-AF65-F5344CB8AC3E}">
        <p14:creationId xmlns:p14="http://schemas.microsoft.com/office/powerpoint/2010/main" val="2795851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E75095-71C7-4E03-BC92-1FA6F6ED429A}"/>
              </a:ext>
            </a:extLst>
          </p:cNvPr>
          <p:cNvSpPr>
            <a:spLocks noGrp="1"/>
          </p:cNvSpPr>
          <p:nvPr>
            <p:ph type="title"/>
          </p:nvPr>
        </p:nvSpPr>
        <p:spPr>
          <a:xfrm>
            <a:off x="457200" y="274638"/>
            <a:ext cx="8229600" cy="994122"/>
          </a:xfrm>
        </p:spPr>
        <p:txBody>
          <a:bodyPr/>
          <a:lstStyle/>
          <a:p>
            <a:r>
              <a:rPr lang="lt-LT" sz="2400" dirty="0"/>
              <a:t>2021-2027 m. EJRŽF</a:t>
            </a:r>
            <a:br>
              <a:rPr lang="lt-LT" sz="2400" dirty="0"/>
            </a:br>
            <a:r>
              <a:rPr lang="lt-LT" sz="2400" dirty="0"/>
              <a:t>Supaprastinimas. Sąlygos ir apribojimai</a:t>
            </a:r>
          </a:p>
        </p:txBody>
      </p:sp>
      <p:graphicFrame>
        <p:nvGraphicFramePr>
          <p:cNvPr id="4" name="Content Placeholder 3">
            <a:extLst>
              <a:ext uri="{FF2B5EF4-FFF2-40B4-BE49-F238E27FC236}">
                <a16:creationId xmlns:a16="http://schemas.microsoft.com/office/drawing/2014/main" xmlns="" id="{1238E61C-924B-42FB-8FA7-CFA9F076D37B}"/>
              </a:ext>
            </a:extLst>
          </p:cNvPr>
          <p:cNvGraphicFramePr>
            <a:graphicFrameLocks noGrp="1"/>
          </p:cNvGraphicFramePr>
          <p:nvPr>
            <p:ph idx="1"/>
            <p:extLst>
              <p:ext uri="{D42A27DB-BD31-4B8C-83A1-F6EECF244321}">
                <p14:modId xmlns:p14="http://schemas.microsoft.com/office/powerpoint/2010/main" val="825690514"/>
              </p:ext>
            </p:extLst>
          </p:nvPr>
        </p:nvGraphicFramePr>
        <p:xfrm>
          <a:off x="24123" y="1412776"/>
          <a:ext cx="9142248" cy="3654544"/>
        </p:xfrm>
        <a:graphic>
          <a:graphicData uri="http://schemas.openxmlformats.org/drawingml/2006/table">
            <a:tbl>
              <a:tblPr firstRow="1" bandRow="1">
                <a:tableStyleId>{327F97BB-C833-4FB7-BDE5-3F7075034690}</a:tableStyleId>
              </a:tblPr>
              <a:tblGrid>
                <a:gridCol w="442367">
                  <a:extLst>
                    <a:ext uri="{9D8B030D-6E8A-4147-A177-3AD203B41FA5}">
                      <a16:colId xmlns:a16="http://schemas.microsoft.com/office/drawing/2014/main" xmlns="" val="4235111694"/>
                    </a:ext>
                  </a:extLst>
                </a:gridCol>
                <a:gridCol w="8699881">
                  <a:extLst>
                    <a:ext uri="{9D8B030D-6E8A-4147-A177-3AD203B41FA5}">
                      <a16:colId xmlns:a16="http://schemas.microsoft.com/office/drawing/2014/main" xmlns="" val="2399214964"/>
                    </a:ext>
                  </a:extLst>
                </a:gridCol>
              </a:tblGrid>
              <a:tr h="470912">
                <a:tc>
                  <a:txBody>
                    <a:bodyPr/>
                    <a:lstStyle/>
                    <a:p>
                      <a:endParaRPr lang="lt-LT" sz="1600" dirty="0">
                        <a:solidFill>
                          <a:schemeClr val="accent2">
                            <a:lumMod val="75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600" b="1" i="1" kern="1200" dirty="0">
                          <a:solidFill>
                            <a:schemeClr val="accent2">
                              <a:lumMod val="75000"/>
                            </a:schemeClr>
                          </a:solidFill>
                          <a:effectLst/>
                          <a:latin typeface="+mn-lt"/>
                          <a:ea typeface="+mn-ea"/>
                          <a:cs typeface="+mn-cs"/>
                        </a:rPr>
                        <a:t>     Netinkami finansuoti veiksmai (II)</a:t>
                      </a:r>
                    </a:p>
                  </a:txBody>
                  <a:tcPr/>
                </a:tc>
                <a:extLst>
                  <a:ext uri="{0D108BD9-81ED-4DB2-BD59-A6C34878D82A}">
                    <a16:rowId xmlns:a16="http://schemas.microsoft.com/office/drawing/2014/main" xmlns="" val="2362823797"/>
                  </a:ext>
                </a:extLst>
              </a:tr>
              <a:tr h="470912">
                <a:tc>
                  <a:txBody>
                    <a:bodyPr/>
                    <a:lstStyle/>
                    <a:p>
                      <a:endParaRPr lang="lt-LT" sz="1600">
                        <a:solidFill>
                          <a:schemeClr val="accent2">
                            <a:lumMod val="75000"/>
                          </a:schemeClr>
                        </a:solidFill>
                      </a:endParaRPr>
                    </a:p>
                  </a:txBody>
                  <a:tcPr/>
                </a:tc>
                <a:tc>
                  <a:txBody>
                    <a:bodyPr/>
                    <a:lstStyle/>
                    <a:p>
                      <a:pPr marL="285750" indent="-285750">
                        <a:buFont typeface="Arial" panose="020B0604020202020204" pitchFamily="34" charset="0"/>
                        <a:buChar char="•"/>
                      </a:pPr>
                      <a:r>
                        <a:rPr lang="lt-LT" sz="1600" kern="1200" dirty="0">
                          <a:solidFill>
                            <a:schemeClr val="accent2">
                              <a:lumMod val="75000"/>
                            </a:schemeClr>
                          </a:solidFill>
                          <a:effectLst/>
                          <a:latin typeface="+mn-lt"/>
                          <a:ea typeface="+mn-ea"/>
                          <a:cs typeface="+mn-cs"/>
                        </a:rPr>
                        <a:t>rinkos intervencijos mechanizmai, kuriais siekiama laikinai arba visam laikui pašalinti žvejybos ar akvakultūros produktus iš rinkos, siekiant sumažinti pasiūlą ir taip užkirsti kelią kainų mažėjimui arba paskatinti kainų didėjimą; kartu ir sandėliavimo veiksmai logistikos grandinėje, dėl kurių tyčia ar netyčia pasireiškia toks pat poveikis</a:t>
                      </a:r>
                      <a:endParaRPr lang="lt-LT" sz="1600" dirty="0">
                        <a:solidFill>
                          <a:schemeClr val="accent2">
                            <a:lumMod val="75000"/>
                          </a:schemeClr>
                        </a:solidFill>
                      </a:endParaRPr>
                    </a:p>
                  </a:txBody>
                  <a:tcPr/>
                </a:tc>
                <a:extLst>
                  <a:ext uri="{0D108BD9-81ED-4DB2-BD59-A6C34878D82A}">
                    <a16:rowId xmlns:a16="http://schemas.microsoft.com/office/drawing/2014/main" xmlns="" val="615705838"/>
                  </a:ext>
                </a:extLst>
              </a:tr>
              <a:tr h="470912">
                <a:tc>
                  <a:txBody>
                    <a:bodyPr/>
                    <a:lstStyle/>
                    <a:p>
                      <a:endParaRPr lang="lt-LT" sz="1600">
                        <a:solidFill>
                          <a:schemeClr val="accent2">
                            <a:lumMod val="75000"/>
                          </a:schemeClr>
                        </a:solidFill>
                      </a:endParaRPr>
                    </a:p>
                  </a:txBody>
                  <a:tcPr/>
                </a:tc>
                <a:tc>
                  <a:txBody>
                    <a:bodyPr/>
                    <a:lstStyle/>
                    <a:p>
                      <a:pPr marL="285750" indent="-285750">
                        <a:buFont typeface="Arial" panose="020B0604020202020204" pitchFamily="34" charset="0"/>
                        <a:buChar char="•"/>
                      </a:pPr>
                      <a:r>
                        <a:rPr lang="lt-LT" sz="1600" kern="1200" dirty="0">
                          <a:solidFill>
                            <a:schemeClr val="accent2">
                              <a:lumMod val="75000"/>
                            </a:schemeClr>
                          </a:solidFill>
                          <a:effectLst/>
                          <a:latin typeface="+mn-lt"/>
                          <a:ea typeface="+mn-ea"/>
                          <a:cs typeface="+mn-cs"/>
                        </a:rPr>
                        <a:t>investicijos į žvejybos laivų įrengimą, būtinos siekiant įvykdyti Sąjungos arba nacionalinės teisės reikalavimus, įskaitant reikalavimus, susijusius su Sąjungos įsipareigojimais, prisiimtais regioninėse žvejybos valdymo organizacijose</a:t>
                      </a:r>
                      <a:endParaRPr lang="lt-LT" sz="1600" dirty="0">
                        <a:solidFill>
                          <a:schemeClr val="accent2">
                            <a:lumMod val="75000"/>
                          </a:schemeClr>
                        </a:solidFill>
                      </a:endParaRPr>
                    </a:p>
                  </a:txBody>
                  <a:tcPr/>
                </a:tc>
                <a:extLst>
                  <a:ext uri="{0D108BD9-81ED-4DB2-BD59-A6C34878D82A}">
                    <a16:rowId xmlns:a16="http://schemas.microsoft.com/office/drawing/2014/main" xmlns="" val="1676913178"/>
                  </a:ext>
                </a:extLst>
              </a:tr>
              <a:tr h="470912">
                <a:tc>
                  <a:txBody>
                    <a:bodyPr/>
                    <a:lstStyle/>
                    <a:p>
                      <a:endParaRPr lang="lt-LT" sz="1600" dirty="0">
                        <a:solidFill>
                          <a:schemeClr val="accent2">
                            <a:lumMod val="75000"/>
                          </a:schemeClr>
                        </a:solidFill>
                      </a:endParaRPr>
                    </a:p>
                  </a:txBody>
                  <a:tcPr/>
                </a:tc>
                <a:tc>
                  <a:txBody>
                    <a:bodyPr/>
                    <a:lstStyle/>
                    <a:p>
                      <a:pPr marL="285750" indent="-285750">
                        <a:buFont typeface="Arial" panose="020B0604020202020204" pitchFamily="34" charset="0"/>
                        <a:buChar char="•"/>
                      </a:pPr>
                      <a:r>
                        <a:rPr lang="lt-LT" sz="1600" kern="1200" dirty="0">
                          <a:solidFill>
                            <a:schemeClr val="accent2">
                              <a:lumMod val="75000"/>
                            </a:schemeClr>
                          </a:solidFill>
                          <a:effectLst/>
                          <a:latin typeface="+mn-lt"/>
                          <a:ea typeface="+mn-ea"/>
                          <a:cs typeface="+mn-cs"/>
                        </a:rPr>
                        <a:t>investicijos į žvejybos laivų, kurie paskutinius dvejus kalendorinius metus, einančius prieš metus, kuriais pateikta paraiška gauti paramą, ne mažiau kaip 60 dienų per metus vykdė žvejybos veiklą jūroje, įrengimą</a:t>
                      </a:r>
                      <a:endParaRPr lang="lt-LT" sz="1600" dirty="0">
                        <a:solidFill>
                          <a:schemeClr val="accent2">
                            <a:lumMod val="75000"/>
                          </a:schemeClr>
                        </a:solidFill>
                      </a:endParaRPr>
                    </a:p>
                  </a:txBody>
                  <a:tcPr/>
                </a:tc>
                <a:extLst>
                  <a:ext uri="{0D108BD9-81ED-4DB2-BD59-A6C34878D82A}">
                    <a16:rowId xmlns:a16="http://schemas.microsoft.com/office/drawing/2014/main" xmlns="" val="2875678657"/>
                  </a:ext>
                </a:extLst>
              </a:tr>
              <a:tr h="470912">
                <a:tc>
                  <a:txBody>
                    <a:bodyPr/>
                    <a:lstStyle/>
                    <a:p>
                      <a:endParaRPr lang="lt-LT" sz="1600" dirty="0">
                        <a:solidFill>
                          <a:schemeClr val="accent2">
                            <a:lumMod val="75000"/>
                          </a:schemeClr>
                        </a:solidFill>
                      </a:endParaRPr>
                    </a:p>
                  </a:txBody>
                  <a:tcPr/>
                </a:tc>
                <a:tc>
                  <a:txBody>
                    <a:bodyPr/>
                    <a:lstStyle/>
                    <a:p>
                      <a:pPr marL="285750" indent="-285750">
                        <a:buFont typeface="Arial" panose="020B0604020202020204" pitchFamily="34" charset="0"/>
                        <a:buChar char="•"/>
                      </a:pPr>
                      <a:r>
                        <a:rPr lang="lt-LT" sz="1600" dirty="0">
                          <a:solidFill>
                            <a:schemeClr val="accent2">
                              <a:lumMod val="75000"/>
                            </a:schemeClr>
                          </a:solidFill>
                        </a:rPr>
                        <a:t>Nustatyti išsamūs </a:t>
                      </a:r>
                      <a:r>
                        <a:rPr lang="lt-LT" sz="1600" b="1" i="1" kern="1200" dirty="0">
                          <a:solidFill>
                            <a:schemeClr val="accent2">
                              <a:lumMod val="75000"/>
                            </a:schemeClr>
                          </a:solidFill>
                          <a:effectLst/>
                          <a:latin typeface="+mn-lt"/>
                          <a:ea typeface="+mn-ea"/>
                          <a:cs typeface="+mn-cs"/>
                        </a:rPr>
                        <a:t>Paraiškų (ne)priimtinumo pagrindai</a:t>
                      </a:r>
                      <a:endParaRPr lang="lt-LT" sz="1600" dirty="0">
                        <a:solidFill>
                          <a:schemeClr val="accent2">
                            <a:lumMod val="75000"/>
                          </a:schemeClr>
                        </a:solidFill>
                      </a:endParaRPr>
                    </a:p>
                  </a:txBody>
                  <a:tcPr/>
                </a:tc>
                <a:extLst>
                  <a:ext uri="{0D108BD9-81ED-4DB2-BD59-A6C34878D82A}">
                    <a16:rowId xmlns:a16="http://schemas.microsoft.com/office/drawing/2014/main" xmlns="" val="349160240"/>
                  </a:ext>
                </a:extLst>
              </a:tr>
            </a:tbl>
          </a:graphicData>
        </a:graphic>
      </p:graphicFrame>
      <p:pic>
        <p:nvPicPr>
          <p:cNvPr id="5" name="Graphic 4" descr="No sign">
            <a:extLst>
              <a:ext uri="{FF2B5EF4-FFF2-40B4-BE49-F238E27FC236}">
                <a16:creationId xmlns:a16="http://schemas.microsoft.com/office/drawing/2014/main" xmlns="" id="{C1EBF330-17D4-4990-BB58-3C90229E5F7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4123" y="1340768"/>
            <a:ext cx="587438" cy="504056"/>
          </a:xfrm>
          <a:prstGeom prst="rect">
            <a:avLst/>
          </a:prstGeom>
        </p:spPr>
      </p:pic>
      <p:pic>
        <p:nvPicPr>
          <p:cNvPr id="6" name="Graphic 5" descr="No sign">
            <a:extLst>
              <a:ext uri="{FF2B5EF4-FFF2-40B4-BE49-F238E27FC236}">
                <a16:creationId xmlns:a16="http://schemas.microsoft.com/office/drawing/2014/main" xmlns="" id="{15BD2190-8944-43D7-9211-1C1267F0C36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2564" y="4538159"/>
            <a:ext cx="587438" cy="504056"/>
          </a:xfrm>
          <a:prstGeom prst="rect">
            <a:avLst/>
          </a:prstGeom>
        </p:spPr>
      </p:pic>
    </p:spTree>
    <p:extLst>
      <p:ext uri="{BB962C8B-B14F-4D97-AF65-F5344CB8AC3E}">
        <p14:creationId xmlns:p14="http://schemas.microsoft.com/office/powerpoint/2010/main" val="4178511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E75095-71C7-4E03-BC92-1FA6F6ED429A}"/>
              </a:ext>
            </a:extLst>
          </p:cNvPr>
          <p:cNvSpPr>
            <a:spLocks noGrp="1"/>
          </p:cNvSpPr>
          <p:nvPr>
            <p:ph type="title"/>
          </p:nvPr>
        </p:nvSpPr>
        <p:spPr>
          <a:xfrm>
            <a:off x="457200" y="274638"/>
            <a:ext cx="8229600" cy="994122"/>
          </a:xfrm>
        </p:spPr>
        <p:txBody>
          <a:bodyPr/>
          <a:lstStyle/>
          <a:p>
            <a:r>
              <a:rPr lang="lt-LT" sz="2400" dirty="0"/>
              <a:t>2021-2027 m. EJRŽF</a:t>
            </a:r>
            <a:br>
              <a:rPr lang="lt-LT" sz="2400" dirty="0"/>
            </a:br>
            <a:r>
              <a:rPr lang="lt-LT" sz="2000" dirty="0"/>
              <a:t>1 prioritetas </a:t>
            </a:r>
            <a:br>
              <a:rPr lang="lt-LT" sz="2000" dirty="0"/>
            </a:br>
            <a:r>
              <a:rPr lang="lt-LT" sz="2000" dirty="0"/>
              <a:t>Darnios žuvininkystės skatinimas ir jūrų biologinių išteklių išsaugojimas</a:t>
            </a:r>
          </a:p>
        </p:txBody>
      </p:sp>
      <p:graphicFrame>
        <p:nvGraphicFramePr>
          <p:cNvPr id="4" name="Content Placeholder 3">
            <a:extLst>
              <a:ext uri="{FF2B5EF4-FFF2-40B4-BE49-F238E27FC236}">
                <a16:creationId xmlns:a16="http://schemas.microsoft.com/office/drawing/2014/main" xmlns="" id="{1238E61C-924B-42FB-8FA7-CFA9F076D37B}"/>
              </a:ext>
            </a:extLst>
          </p:cNvPr>
          <p:cNvGraphicFramePr>
            <a:graphicFrameLocks noGrp="1"/>
          </p:cNvGraphicFramePr>
          <p:nvPr>
            <p:ph idx="1"/>
            <p:extLst>
              <p:ext uri="{D42A27DB-BD31-4B8C-83A1-F6EECF244321}">
                <p14:modId xmlns:p14="http://schemas.microsoft.com/office/powerpoint/2010/main" val="2294863701"/>
              </p:ext>
            </p:extLst>
          </p:nvPr>
        </p:nvGraphicFramePr>
        <p:xfrm>
          <a:off x="24123" y="1412776"/>
          <a:ext cx="9142248" cy="3024337"/>
        </p:xfrm>
        <a:graphic>
          <a:graphicData uri="http://schemas.openxmlformats.org/drawingml/2006/table">
            <a:tbl>
              <a:tblPr firstRow="1" bandRow="1">
                <a:tableStyleId>{327F97BB-C833-4FB7-BDE5-3F7075034690}</a:tableStyleId>
              </a:tblPr>
              <a:tblGrid>
                <a:gridCol w="442367">
                  <a:extLst>
                    <a:ext uri="{9D8B030D-6E8A-4147-A177-3AD203B41FA5}">
                      <a16:colId xmlns:a16="http://schemas.microsoft.com/office/drawing/2014/main" xmlns="" val="4235111694"/>
                    </a:ext>
                  </a:extLst>
                </a:gridCol>
                <a:gridCol w="8699881">
                  <a:extLst>
                    <a:ext uri="{9D8B030D-6E8A-4147-A177-3AD203B41FA5}">
                      <a16:colId xmlns:a16="http://schemas.microsoft.com/office/drawing/2014/main" xmlns="" val="2399214964"/>
                    </a:ext>
                  </a:extLst>
                </a:gridCol>
              </a:tblGrid>
              <a:tr h="534313">
                <a:tc>
                  <a:txBody>
                    <a:bodyPr/>
                    <a:lstStyle/>
                    <a:p>
                      <a:r>
                        <a:rPr lang="lt-LT" sz="1600" dirty="0">
                          <a:solidFill>
                            <a:schemeClr val="accent2">
                              <a:lumMod val="75000"/>
                            </a:schemeClr>
                          </a:solidFill>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600" b="1" i="1" kern="1200" dirty="0">
                          <a:solidFill>
                            <a:schemeClr val="accent2">
                              <a:lumMod val="75000"/>
                            </a:schemeClr>
                          </a:solidFill>
                          <a:effectLst/>
                          <a:latin typeface="+mn-lt"/>
                          <a:ea typeface="+mn-ea"/>
                          <a:cs typeface="+mn-cs"/>
                        </a:rPr>
                        <a:t>Bendrosios nuostatos</a:t>
                      </a:r>
                    </a:p>
                  </a:txBody>
                  <a:tcPr/>
                </a:tc>
                <a:extLst>
                  <a:ext uri="{0D108BD9-81ED-4DB2-BD59-A6C34878D82A}">
                    <a16:rowId xmlns:a16="http://schemas.microsoft.com/office/drawing/2014/main" xmlns="" val="2362823797"/>
                  </a:ext>
                </a:extLst>
              </a:tr>
              <a:tr h="726257">
                <a:tc>
                  <a:txBody>
                    <a:bodyPr/>
                    <a:lstStyle/>
                    <a:p>
                      <a:pPr marL="285750" indent="-285750">
                        <a:buFont typeface="Arial" panose="020B0604020202020204" pitchFamily="34" charset="0"/>
                        <a:buChar char="•"/>
                      </a:pPr>
                      <a:endParaRPr lang="lt-LT" sz="1600" dirty="0">
                        <a:solidFill>
                          <a:schemeClr val="accent2">
                            <a:lumMod val="75000"/>
                          </a:schemeClr>
                        </a:solidFill>
                      </a:endParaRPr>
                    </a:p>
                  </a:txBody>
                  <a:tcPr/>
                </a:tc>
                <a:tc>
                  <a:txBody>
                    <a:bodyPr/>
                    <a:lstStyle/>
                    <a:p>
                      <a:pPr marL="285750" indent="-285750">
                        <a:buFont typeface="Arial" panose="020B0604020202020204" pitchFamily="34" charset="0"/>
                        <a:buChar char="•"/>
                      </a:pPr>
                      <a:r>
                        <a:rPr lang="lt-LT" sz="1800" kern="1200" dirty="0">
                          <a:solidFill>
                            <a:schemeClr val="accent2">
                              <a:lumMod val="75000"/>
                            </a:schemeClr>
                          </a:solidFill>
                          <a:effectLst/>
                          <a:latin typeface="+mn-lt"/>
                          <a:ea typeface="+mn-ea"/>
                          <a:cs typeface="+mn-cs"/>
                        </a:rPr>
                        <a:t>Skiriant paramą siekiama padėti įgyvendinti aplinkosaugos, ekonominius, socialinius ir užimtumo BŽP tikslus (BŽP reglamento 2 str.)</a:t>
                      </a:r>
                      <a:endParaRPr lang="lt-LT" sz="1600" dirty="0">
                        <a:solidFill>
                          <a:schemeClr val="accent2">
                            <a:lumMod val="75000"/>
                          </a:schemeClr>
                        </a:solidFill>
                      </a:endParaRPr>
                    </a:p>
                  </a:txBody>
                  <a:tcPr/>
                </a:tc>
                <a:extLst>
                  <a:ext uri="{0D108BD9-81ED-4DB2-BD59-A6C34878D82A}">
                    <a16:rowId xmlns:a16="http://schemas.microsoft.com/office/drawing/2014/main" xmlns="" val="615705838"/>
                  </a:ext>
                </a:extLst>
              </a:tr>
              <a:tr h="1037510">
                <a:tc>
                  <a:txBody>
                    <a:bodyPr/>
                    <a:lstStyle/>
                    <a:p>
                      <a:pPr marL="285750" indent="-285750">
                        <a:buFont typeface="Arial" panose="020B0604020202020204" pitchFamily="34" charset="0"/>
                        <a:buChar char="•"/>
                      </a:pPr>
                      <a:endParaRPr lang="lt-LT" sz="1600" dirty="0">
                        <a:solidFill>
                          <a:schemeClr val="accent2">
                            <a:lumMod val="75000"/>
                          </a:schemeClr>
                        </a:solidFill>
                      </a:endParaRPr>
                    </a:p>
                  </a:txBody>
                  <a:tcPr/>
                </a:tc>
                <a:tc>
                  <a:txBody>
                    <a:bodyPr/>
                    <a:lstStyle/>
                    <a:p>
                      <a:pPr marL="285750" indent="-285750">
                        <a:buFont typeface="Arial" panose="020B0604020202020204" pitchFamily="34" charset="0"/>
                        <a:buChar char="•"/>
                      </a:pPr>
                      <a:r>
                        <a:rPr lang="lt-LT" sz="1800" kern="1200" dirty="0">
                          <a:solidFill>
                            <a:schemeClr val="accent2">
                              <a:lumMod val="75000"/>
                            </a:schemeClr>
                          </a:solidFill>
                          <a:effectLst/>
                          <a:latin typeface="+mn-lt"/>
                          <a:ea typeface="+mn-ea"/>
                          <a:cs typeface="+mn-cs"/>
                        </a:rPr>
                        <a:t>Jeigu laivui skiriama parama, tas laivas bent penkerius metus nuo paskutinio mokėjimo negali būti perleidžiamas ir jo vėliava negali būti pakeista į trečiosios šalies vėliavą</a:t>
                      </a:r>
                      <a:endParaRPr lang="lt-LT" sz="1600" dirty="0">
                        <a:solidFill>
                          <a:schemeClr val="accent2">
                            <a:lumMod val="75000"/>
                          </a:schemeClr>
                        </a:solidFill>
                      </a:endParaRPr>
                    </a:p>
                  </a:txBody>
                  <a:tcPr/>
                </a:tc>
                <a:extLst>
                  <a:ext uri="{0D108BD9-81ED-4DB2-BD59-A6C34878D82A}">
                    <a16:rowId xmlns:a16="http://schemas.microsoft.com/office/drawing/2014/main" xmlns="" val="1676913178"/>
                  </a:ext>
                </a:extLst>
              </a:tr>
              <a:tr h="726257">
                <a:tc>
                  <a:txBody>
                    <a:bodyPr/>
                    <a:lstStyle/>
                    <a:p>
                      <a:pPr marL="285750" indent="-285750">
                        <a:buFont typeface="Arial" panose="020B0604020202020204" pitchFamily="34" charset="0"/>
                        <a:buChar char="•"/>
                      </a:pPr>
                      <a:endParaRPr lang="lt-LT" sz="1600" dirty="0">
                        <a:solidFill>
                          <a:schemeClr val="accent2">
                            <a:lumMod val="75000"/>
                          </a:schemeClr>
                        </a:solidFill>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sz="1800" kern="1200" dirty="0">
                          <a:solidFill>
                            <a:schemeClr val="accent2">
                              <a:lumMod val="75000"/>
                            </a:schemeClr>
                          </a:solidFill>
                          <a:effectLst/>
                          <a:latin typeface="+mn-lt"/>
                          <a:ea typeface="+mn-ea"/>
                          <a:cs typeface="+mn-cs"/>
                        </a:rPr>
                        <a:t>Taikoma vidaus vandenų žvejybai, (</a:t>
                      </a:r>
                      <a:r>
                        <a:rPr lang="lt-LT" sz="1800" kern="1200" dirty="0">
                          <a:solidFill>
                            <a:srgbClr val="FF0000"/>
                          </a:solidFill>
                          <a:effectLst/>
                          <a:latin typeface="+mn-lt"/>
                          <a:ea typeface="+mn-ea"/>
                          <a:cs typeface="+mn-cs"/>
                        </a:rPr>
                        <a:t>išskyrus ???)</a:t>
                      </a:r>
                      <a:endParaRPr lang="lt-LT" sz="1600" dirty="0">
                        <a:solidFill>
                          <a:srgbClr val="FF0000"/>
                        </a:solidFill>
                      </a:endParaRPr>
                    </a:p>
                  </a:txBody>
                  <a:tcPr/>
                </a:tc>
                <a:extLst>
                  <a:ext uri="{0D108BD9-81ED-4DB2-BD59-A6C34878D82A}">
                    <a16:rowId xmlns:a16="http://schemas.microsoft.com/office/drawing/2014/main" xmlns="" val="2875678657"/>
                  </a:ext>
                </a:extLst>
              </a:tr>
            </a:tbl>
          </a:graphicData>
        </a:graphic>
      </p:graphicFrame>
      <p:sp>
        <p:nvSpPr>
          <p:cNvPr id="7" name="TextBox 6">
            <a:extLst>
              <a:ext uri="{FF2B5EF4-FFF2-40B4-BE49-F238E27FC236}">
                <a16:creationId xmlns:a16="http://schemas.microsoft.com/office/drawing/2014/main" xmlns="" id="{E721E0B9-3D5B-4E85-A45B-88E4052A83FA}"/>
              </a:ext>
            </a:extLst>
          </p:cNvPr>
          <p:cNvSpPr txBox="1"/>
          <p:nvPr/>
        </p:nvSpPr>
        <p:spPr>
          <a:xfrm>
            <a:off x="1799692" y="4221088"/>
            <a:ext cx="5544616" cy="1292662"/>
          </a:xfrm>
          <a:prstGeom prst="rect">
            <a:avLst/>
          </a:prstGeom>
          <a:solidFill>
            <a:srgbClr val="DAEFC3"/>
          </a:solidFill>
        </p:spPr>
        <p:txBody>
          <a:bodyPr wrap="square" rtlCol="0">
            <a:spAutoFit/>
          </a:bodyPr>
          <a:lstStyle/>
          <a:p>
            <a:r>
              <a:rPr lang="lt-LT" dirty="0">
                <a:solidFill>
                  <a:srgbClr val="C00000"/>
                </a:solidFill>
              </a:rPr>
              <a:t>(!)</a:t>
            </a:r>
            <a:r>
              <a:rPr lang="lt-LT" sz="1200" dirty="0">
                <a:solidFill>
                  <a:srgbClr val="C00000"/>
                </a:solidFill>
              </a:rPr>
              <a:t> </a:t>
            </a:r>
            <a:r>
              <a:rPr lang="lt-LT" sz="1200" b="1" u="sng" dirty="0">
                <a:solidFill>
                  <a:srgbClr val="C00000"/>
                </a:solidFill>
              </a:rPr>
              <a:t>LT pozicija</a:t>
            </a:r>
            <a:r>
              <a:rPr lang="lt-LT" sz="1200" dirty="0">
                <a:solidFill>
                  <a:srgbClr val="C00000"/>
                </a:solidFill>
              </a:rPr>
              <a:t>: dauguma siūlomų reikalavimų ir sąlygų yra identiškos ankstesniais paramos laikotarpiais taikytoms. LT nebuvo įgyvendintas nei vienas projektas skirtas gerinti darbo sąlygas ir saugą laive, modernizuoti variklį, ar kitaip modernizuoti laivus, nes sąlygos buvo arba neįgyvendinamos, arba per daug nepatrauklios žvejybos įmonėms. Didelė rizika, kad nebus priemonių, galinčių ženkliai prisidėti prie BŽP tikslų įgyvendinimo.  </a:t>
            </a:r>
          </a:p>
        </p:txBody>
      </p:sp>
    </p:spTree>
    <p:extLst>
      <p:ext uri="{BB962C8B-B14F-4D97-AF65-F5344CB8AC3E}">
        <p14:creationId xmlns:p14="http://schemas.microsoft.com/office/powerpoint/2010/main" val="1429168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E75095-71C7-4E03-BC92-1FA6F6ED429A}"/>
              </a:ext>
            </a:extLst>
          </p:cNvPr>
          <p:cNvSpPr>
            <a:spLocks noGrp="1"/>
          </p:cNvSpPr>
          <p:nvPr>
            <p:ph type="title"/>
          </p:nvPr>
        </p:nvSpPr>
        <p:spPr>
          <a:xfrm>
            <a:off x="457200" y="274638"/>
            <a:ext cx="8229600" cy="994122"/>
          </a:xfrm>
        </p:spPr>
        <p:txBody>
          <a:bodyPr/>
          <a:lstStyle/>
          <a:p>
            <a:r>
              <a:rPr lang="lt-LT" sz="2400" dirty="0"/>
              <a:t>2021-2027 m. EJRŽF</a:t>
            </a:r>
            <a:br>
              <a:rPr lang="lt-LT" sz="2400" dirty="0"/>
            </a:br>
            <a:r>
              <a:rPr lang="lt-LT" sz="2000" dirty="0"/>
              <a:t>1 prioritetas </a:t>
            </a:r>
            <a:br>
              <a:rPr lang="lt-LT" sz="2000" dirty="0"/>
            </a:br>
            <a:r>
              <a:rPr lang="lt-LT" sz="2000" dirty="0"/>
              <a:t>Darnios žuvininkystės skatinimas ir jūrų biologinių išteklių išsaugojimas</a:t>
            </a:r>
          </a:p>
        </p:txBody>
      </p:sp>
      <p:graphicFrame>
        <p:nvGraphicFramePr>
          <p:cNvPr id="4" name="Content Placeholder 3">
            <a:extLst>
              <a:ext uri="{FF2B5EF4-FFF2-40B4-BE49-F238E27FC236}">
                <a16:creationId xmlns:a16="http://schemas.microsoft.com/office/drawing/2014/main" xmlns="" id="{1238E61C-924B-42FB-8FA7-CFA9F076D37B}"/>
              </a:ext>
            </a:extLst>
          </p:cNvPr>
          <p:cNvGraphicFramePr>
            <a:graphicFrameLocks noGrp="1"/>
          </p:cNvGraphicFramePr>
          <p:nvPr>
            <p:ph idx="1"/>
            <p:extLst>
              <p:ext uri="{D42A27DB-BD31-4B8C-83A1-F6EECF244321}">
                <p14:modId xmlns:p14="http://schemas.microsoft.com/office/powerpoint/2010/main" val="2512254133"/>
              </p:ext>
            </p:extLst>
          </p:nvPr>
        </p:nvGraphicFramePr>
        <p:xfrm>
          <a:off x="24123" y="1412776"/>
          <a:ext cx="9142248" cy="4692744"/>
        </p:xfrm>
        <a:graphic>
          <a:graphicData uri="http://schemas.openxmlformats.org/drawingml/2006/table">
            <a:tbl>
              <a:tblPr firstRow="1" bandRow="1">
                <a:tableStyleId>{327F97BB-C833-4FB7-BDE5-3F7075034690}</a:tableStyleId>
              </a:tblPr>
              <a:tblGrid>
                <a:gridCol w="442367">
                  <a:extLst>
                    <a:ext uri="{9D8B030D-6E8A-4147-A177-3AD203B41FA5}">
                      <a16:colId xmlns:a16="http://schemas.microsoft.com/office/drawing/2014/main" xmlns="" val="4235111694"/>
                    </a:ext>
                  </a:extLst>
                </a:gridCol>
                <a:gridCol w="8699881">
                  <a:extLst>
                    <a:ext uri="{9D8B030D-6E8A-4147-A177-3AD203B41FA5}">
                      <a16:colId xmlns:a16="http://schemas.microsoft.com/office/drawing/2014/main" xmlns="" val="2399214964"/>
                    </a:ext>
                  </a:extLst>
                </a:gridCol>
              </a:tblGrid>
              <a:tr h="534313">
                <a:tc>
                  <a:txBody>
                    <a:bodyPr/>
                    <a:lstStyle/>
                    <a:p>
                      <a:r>
                        <a:rPr lang="lt-LT" sz="1400" dirty="0">
                          <a:solidFill>
                            <a:schemeClr val="accent2">
                              <a:lumMod val="75000"/>
                            </a:schemeClr>
                          </a:solidFill>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600" b="1" i="0" kern="1200" dirty="0">
                          <a:solidFill>
                            <a:schemeClr val="accent2">
                              <a:lumMod val="75000"/>
                            </a:schemeClr>
                          </a:solidFill>
                          <a:effectLst/>
                          <a:latin typeface="+mn-lt"/>
                          <a:ea typeface="+mn-ea"/>
                          <a:cs typeface="+mn-cs"/>
                        </a:rPr>
                        <a:t>Parama BŽP tikslų įgyvendinimui</a:t>
                      </a:r>
                    </a:p>
                  </a:txBody>
                  <a:tcPr/>
                </a:tc>
                <a:extLst>
                  <a:ext uri="{0D108BD9-81ED-4DB2-BD59-A6C34878D82A}">
                    <a16:rowId xmlns:a16="http://schemas.microsoft.com/office/drawing/2014/main" xmlns="" val="2362823797"/>
                  </a:ext>
                </a:extLst>
              </a:tr>
              <a:tr h="726257">
                <a:tc>
                  <a:txBody>
                    <a:bodyPr/>
                    <a:lstStyle/>
                    <a:p>
                      <a:pPr marL="285750" indent="-285750">
                        <a:buFont typeface="Arial" panose="020B0604020202020204" pitchFamily="34" charset="0"/>
                        <a:buChar char="•"/>
                      </a:pPr>
                      <a:endParaRPr lang="lt-LT" sz="1400" dirty="0">
                        <a:solidFill>
                          <a:schemeClr val="accent2">
                            <a:lumMod val="75000"/>
                          </a:schemeClr>
                        </a:solidFill>
                      </a:endParaRPr>
                    </a:p>
                  </a:txBody>
                  <a:tcPr/>
                </a:tc>
                <a:tc>
                  <a:txBody>
                    <a:bodyPr/>
                    <a:lstStyle/>
                    <a:p>
                      <a:pPr marL="0" indent="0">
                        <a:buFont typeface="Arial" panose="020B0604020202020204" pitchFamily="34" charset="0"/>
                        <a:buNone/>
                      </a:pPr>
                      <a:r>
                        <a:rPr lang="lt-LT" sz="1400" kern="1200" dirty="0">
                          <a:solidFill>
                            <a:schemeClr val="accent2">
                              <a:lumMod val="75000"/>
                            </a:schemeClr>
                          </a:solidFill>
                          <a:effectLst/>
                          <a:latin typeface="+mn-lt"/>
                          <a:ea typeface="+mn-ea"/>
                          <a:cs typeface="+mn-cs"/>
                        </a:rPr>
                        <a:t>Parama turėtų būti užtikrinama, kad žvejybos veikla būtų aplinkosauginiu požiūriu tvari ilguoju laikotarpiu ir būtų valdoma tokiu būdu, kuris dera su tikslais užtikrinti naudą ekonominėje, socialinėje ir užimtumo srityse ir padėti užtikrinti maisto tiekimą, </a:t>
                      </a:r>
                      <a:r>
                        <a:rPr lang="lt-LT" sz="1400" b="1" u="sng" kern="1200" dirty="0">
                          <a:solidFill>
                            <a:schemeClr val="accent2">
                              <a:lumMod val="75000"/>
                            </a:schemeClr>
                          </a:solidFill>
                          <a:effectLst/>
                          <a:latin typeface="+mn-lt"/>
                          <a:ea typeface="+mn-ea"/>
                          <a:cs typeface="+mn-cs"/>
                        </a:rPr>
                        <a:t>konkrečiai</a:t>
                      </a:r>
                      <a:r>
                        <a:rPr lang="lt-LT" sz="1400" u="sng" kern="1200" dirty="0">
                          <a:solidFill>
                            <a:schemeClr val="accent2">
                              <a:lumMod val="75000"/>
                            </a:schemeClr>
                          </a:solidFill>
                          <a:effectLst/>
                          <a:latin typeface="+mn-lt"/>
                          <a:ea typeface="+mn-ea"/>
                          <a:cs typeface="+mn-cs"/>
                        </a:rPr>
                        <a:t>:</a:t>
                      </a:r>
                      <a:endParaRPr lang="lt-LT" sz="1400" u="sng" dirty="0">
                        <a:solidFill>
                          <a:schemeClr val="accent2">
                            <a:lumMod val="75000"/>
                          </a:schemeClr>
                        </a:solidFill>
                      </a:endParaRPr>
                    </a:p>
                  </a:txBody>
                  <a:tcPr/>
                </a:tc>
                <a:extLst>
                  <a:ext uri="{0D108BD9-81ED-4DB2-BD59-A6C34878D82A}">
                    <a16:rowId xmlns:a16="http://schemas.microsoft.com/office/drawing/2014/main" xmlns="" val="615705838"/>
                  </a:ext>
                </a:extLst>
              </a:tr>
              <a:tr h="1110431">
                <a:tc>
                  <a:txBody>
                    <a:bodyPr/>
                    <a:lstStyle/>
                    <a:p>
                      <a:pPr marL="285750" indent="-285750">
                        <a:buFont typeface="Arial" panose="020B0604020202020204" pitchFamily="34" charset="0"/>
                        <a:buChar char="•"/>
                      </a:pPr>
                      <a:endParaRPr lang="lt-LT" sz="1400" dirty="0">
                        <a:solidFill>
                          <a:schemeClr val="accent2">
                            <a:lumMod val="75000"/>
                          </a:schemeClr>
                        </a:solidFill>
                      </a:endParaRPr>
                    </a:p>
                  </a:txBody>
                  <a:tcPr/>
                </a:tc>
                <a:tc>
                  <a:txBody>
                    <a:bodyPr/>
                    <a:lstStyle/>
                    <a:p>
                      <a:pPr marL="285750" indent="-285750">
                        <a:buFontTx/>
                        <a:buChar char="-"/>
                      </a:pPr>
                      <a:r>
                        <a:rPr lang="lt-LT" sz="1400" kern="1200" dirty="0">
                          <a:solidFill>
                            <a:schemeClr val="accent2">
                              <a:lumMod val="75000"/>
                            </a:schemeClr>
                          </a:solidFill>
                          <a:effectLst/>
                          <a:latin typeface="+mn-lt"/>
                          <a:ea typeface="+mn-ea"/>
                          <a:cs typeface="+mn-cs"/>
                        </a:rPr>
                        <a:t>parama inovacijoms ir investicijoms į veiklą ir technologijas, kuriomis užtikrinama nedidelį poveikį daranti, klimato kaitos poveikiui atspari ir mažai anglies dioksido į aplinką išskirianti žvejyba siekiant </a:t>
                      </a:r>
                      <a:r>
                        <a:rPr lang="lt-LT" sz="1400" b="1" u="sng" kern="1200" dirty="0">
                          <a:solidFill>
                            <a:schemeClr val="accent2">
                              <a:lumMod val="75000"/>
                            </a:schemeClr>
                          </a:solidFill>
                          <a:effectLst/>
                          <a:latin typeface="+mn-lt"/>
                          <a:ea typeface="+mn-ea"/>
                          <a:cs typeface="+mn-cs"/>
                        </a:rPr>
                        <a:t>pasiekti ir išlaikyti tausiąją žvejybą remiantis MSY ir kuo labiau sumažinti neigiamą žvejybos poveikį jūrų ekosistemai</a:t>
                      </a:r>
                    </a:p>
                  </a:txBody>
                  <a:tcPr/>
                </a:tc>
                <a:extLst>
                  <a:ext uri="{0D108BD9-81ED-4DB2-BD59-A6C34878D82A}">
                    <a16:rowId xmlns:a16="http://schemas.microsoft.com/office/drawing/2014/main" xmlns="" val="1676913178"/>
                  </a:ext>
                </a:extLst>
              </a:tr>
              <a:tr h="726257">
                <a:tc>
                  <a:txBody>
                    <a:bodyPr/>
                    <a:lstStyle/>
                    <a:p>
                      <a:pPr marL="285750" indent="-285750">
                        <a:buFont typeface="Arial" panose="020B0604020202020204" pitchFamily="34" charset="0"/>
                        <a:buChar char="•"/>
                      </a:pPr>
                      <a:endParaRPr lang="lt-LT" sz="1400" dirty="0">
                        <a:solidFill>
                          <a:schemeClr val="accent2">
                            <a:lumMod val="75000"/>
                          </a:schemeClr>
                        </a:solidFill>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lt-LT" sz="1400" kern="1200" dirty="0">
                          <a:solidFill>
                            <a:schemeClr val="accent2">
                              <a:lumMod val="75000"/>
                            </a:schemeClr>
                          </a:solidFill>
                          <a:effectLst/>
                          <a:latin typeface="+mn-lt"/>
                          <a:ea typeface="+mn-ea"/>
                          <a:cs typeface="+mn-cs"/>
                        </a:rPr>
                        <a:t>parama inovacijoms ir investicijoms, kuriomis prisidedama prie </a:t>
                      </a:r>
                      <a:r>
                        <a:rPr lang="lt-LT" sz="1400" b="1" u="sng" kern="1200" dirty="0">
                          <a:solidFill>
                            <a:schemeClr val="accent2">
                              <a:lumMod val="75000"/>
                            </a:schemeClr>
                          </a:solidFill>
                          <a:effectLst/>
                          <a:latin typeface="+mn-lt"/>
                          <a:ea typeface="+mn-ea"/>
                          <a:cs typeface="+mn-cs"/>
                        </a:rPr>
                        <a:t>įpareigojimo iškrauti laimikį </a:t>
                      </a:r>
                      <a:r>
                        <a:rPr lang="lt-LT" sz="1400" kern="1200" dirty="0">
                          <a:solidFill>
                            <a:schemeClr val="accent2">
                              <a:lumMod val="75000"/>
                            </a:schemeClr>
                          </a:solidFill>
                          <a:effectLst/>
                          <a:latin typeface="+mn-lt"/>
                          <a:ea typeface="+mn-ea"/>
                          <a:cs typeface="+mn-cs"/>
                        </a:rPr>
                        <a:t>įgyvendinimo</a:t>
                      </a:r>
                    </a:p>
                    <a:p>
                      <a:pPr marL="0" marR="0" lvl="0" indent="0" algn="l" defTabSz="914400" rtl="0" eaLnBrk="1" fontAlgn="auto" latinLnBrk="0" hangingPunct="1">
                        <a:lnSpc>
                          <a:spcPct val="100000"/>
                        </a:lnSpc>
                        <a:spcBef>
                          <a:spcPts val="0"/>
                        </a:spcBef>
                        <a:spcAft>
                          <a:spcPts val="0"/>
                        </a:spcAft>
                        <a:buClrTx/>
                        <a:buSzTx/>
                        <a:buFontTx/>
                        <a:buNone/>
                        <a:tabLst/>
                        <a:defRPr/>
                      </a:pPr>
                      <a:r>
                        <a:rPr lang="lt-LT" sz="1400" b="1" u="none" kern="1200" dirty="0">
                          <a:solidFill>
                            <a:schemeClr val="accent2">
                              <a:lumMod val="75000"/>
                            </a:schemeClr>
                          </a:solidFill>
                          <a:effectLst/>
                          <a:latin typeface="+mn-lt"/>
                          <a:ea typeface="+mn-ea"/>
                          <a:cs typeface="+mn-cs"/>
                        </a:rPr>
                        <a:t>Paramos intensyvumas – 75 proc.  </a:t>
                      </a:r>
                      <a:endParaRPr lang="lt-LT" sz="1400" b="1" u="none" dirty="0">
                        <a:solidFill>
                          <a:schemeClr val="accent2">
                            <a:lumMod val="75000"/>
                          </a:schemeClr>
                        </a:solidFill>
                      </a:endParaRPr>
                    </a:p>
                  </a:txBody>
                  <a:tcPr/>
                </a:tc>
                <a:extLst>
                  <a:ext uri="{0D108BD9-81ED-4DB2-BD59-A6C34878D82A}">
                    <a16:rowId xmlns:a16="http://schemas.microsoft.com/office/drawing/2014/main" xmlns="" val="2875678657"/>
                  </a:ext>
                </a:extLst>
              </a:tr>
              <a:tr h="726257">
                <a:tc>
                  <a:txBody>
                    <a:bodyPr/>
                    <a:lstStyle/>
                    <a:p>
                      <a:pPr marL="285750" indent="-285750">
                        <a:buFont typeface="Arial" panose="020B0604020202020204" pitchFamily="34" charset="0"/>
                        <a:buChar char="•"/>
                      </a:pPr>
                      <a:endParaRPr lang="lt-LT" sz="1400" dirty="0">
                        <a:solidFill>
                          <a:schemeClr val="accent2">
                            <a:lumMod val="75000"/>
                          </a:schemeClr>
                        </a:solidFill>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lt-LT" sz="1400" kern="1200" dirty="0">
                          <a:solidFill>
                            <a:schemeClr val="accent2">
                              <a:lumMod val="75000"/>
                            </a:schemeClr>
                          </a:solidFill>
                          <a:effectLst/>
                          <a:latin typeface="+mn-lt"/>
                          <a:ea typeface="+mn-ea"/>
                          <a:cs typeface="+mn-cs"/>
                        </a:rPr>
                        <a:t>parama inovacijoms ir investicijoms į </a:t>
                      </a:r>
                      <a:r>
                        <a:rPr lang="lt-LT" sz="1400" b="1" u="sng" kern="1200" dirty="0">
                          <a:solidFill>
                            <a:schemeClr val="accent2">
                              <a:lumMod val="75000"/>
                            </a:schemeClr>
                          </a:solidFill>
                          <a:effectLst/>
                          <a:latin typeface="+mn-lt"/>
                          <a:ea typeface="+mn-ea"/>
                          <a:cs typeface="+mn-cs"/>
                        </a:rPr>
                        <a:t>žvejybos laivus siekiant pagerinti sveikatos, saugos ir darbo sąlygas, energijos vartojimo efektyvumą ir laimikio kokybę </a:t>
                      </a:r>
                      <a:r>
                        <a:rPr lang="lt-LT" sz="1400" kern="1200" dirty="0">
                          <a:solidFill>
                            <a:schemeClr val="accent2">
                              <a:lumMod val="75000"/>
                            </a:schemeClr>
                          </a:solidFill>
                          <a:effectLst/>
                          <a:latin typeface="+mn-lt"/>
                          <a:ea typeface="+mn-ea"/>
                          <a:cs typeface="+mn-cs"/>
                        </a:rPr>
                        <a:t>(dėl tokios paramos neturėtų padidėti žvejybos pajėgumai arba gebėjimas rasti žuvį ir ji neturėtų būti skiriama tiesiog už pagal Sąjungos ar nacionalinę teisę privalomų reikalavimų laikymąsi)</a:t>
                      </a:r>
                    </a:p>
                    <a:p>
                      <a:pPr marL="0" marR="0" lvl="0" indent="0" algn="l" defTabSz="914400" rtl="0" eaLnBrk="1" fontAlgn="auto" latinLnBrk="0" hangingPunct="1">
                        <a:lnSpc>
                          <a:spcPct val="100000"/>
                        </a:lnSpc>
                        <a:spcBef>
                          <a:spcPts val="0"/>
                        </a:spcBef>
                        <a:spcAft>
                          <a:spcPts val="0"/>
                        </a:spcAft>
                        <a:buClrTx/>
                        <a:buSzTx/>
                        <a:buFontTx/>
                        <a:buNone/>
                        <a:tabLst/>
                        <a:defRPr/>
                      </a:pPr>
                      <a:r>
                        <a:rPr lang="lt-LT" sz="1400" b="1" u="none" kern="1200" dirty="0">
                          <a:solidFill>
                            <a:schemeClr val="accent2">
                              <a:lumMod val="75000"/>
                            </a:schemeClr>
                          </a:solidFill>
                          <a:effectLst/>
                          <a:latin typeface="+mn-lt"/>
                          <a:ea typeface="+mn-ea"/>
                          <a:cs typeface="+mn-cs"/>
                        </a:rPr>
                        <a:t>Paramos intensyvumas – 75 proc.  (</a:t>
                      </a:r>
                      <a:r>
                        <a:rPr lang="lt-LT" sz="1400" b="1" kern="1200" dirty="0">
                          <a:solidFill>
                            <a:schemeClr val="accent2">
                              <a:lumMod val="75000"/>
                            </a:schemeClr>
                          </a:solidFill>
                          <a:effectLst/>
                          <a:latin typeface="+mn-lt"/>
                          <a:ea typeface="+mn-ea"/>
                          <a:cs typeface="+mn-cs"/>
                        </a:rPr>
                        <a:t>tik sveikatos, saugos ir darbo sąlygų žvejybos laivuose investicijoms)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lt-LT" sz="1400" dirty="0">
                        <a:solidFill>
                          <a:schemeClr val="accent2">
                            <a:lumMod val="75000"/>
                          </a:schemeClr>
                        </a:solidFill>
                      </a:endParaRPr>
                    </a:p>
                  </a:txBody>
                  <a:tcPr/>
                </a:tc>
                <a:extLst>
                  <a:ext uri="{0D108BD9-81ED-4DB2-BD59-A6C34878D82A}">
                    <a16:rowId xmlns:a16="http://schemas.microsoft.com/office/drawing/2014/main" xmlns="" val="766256709"/>
                  </a:ext>
                </a:extLst>
              </a:tr>
            </a:tbl>
          </a:graphicData>
        </a:graphic>
      </p:graphicFrame>
      <p:pic>
        <p:nvPicPr>
          <p:cNvPr id="5" name="Graphic 4" descr="Checkmark">
            <a:extLst>
              <a:ext uri="{FF2B5EF4-FFF2-40B4-BE49-F238E27FC236}">
                <a16:creationId xmlns:a16="http://schemas.microsoft.com/office/drawing/2014/main" xmlns="" id="{5D824C83-E7BF-4F61-85DB-51E75E43E77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87524" y="4077072"/>
            <a:ext cx="339352" cy="452844"/>
          </a:xfrm>
          <a:prstGeom prst="rect">
            <a:avLst/>
          </a:prstGeom>
        </p:spPr>
      </p:pic>
      <p:sp>
        <p:nvSpPr>
          <p:cNvPr id="6" name="TextBox 5">
            <a:extLst>
              <a:ext uri="{FF2B5EF4-FFF2-40B4-BE49-F238E27FC236}">
                <a16:creationId xmlns:a16="http://schemas.microsoft.com/office/drawing/2014/main" xmlns="" id="{916A2C88-3B86-41E5-AD52-A812713A6A7E}"/>
              </a:ext>
            </a:extLst>
          </p:cNvPr>
          <p:cNvSpPr txBox="1"/>
          <p:nvPr/>
        </p:nvSpPr>
        <p:spPr>
          <a:xfrm>
            <a:off x="3491880" y="4096551"/>
            <a:ext cx="4104456" cy="369332"/>
          </a:xfrm>
          <a:prstGeom prst="rect">
            <a:avLst/>
          </a:prstGeom>
          <a:solidFill>
            <a:srgbClr val="DAEFC3"/>
          </a:solidFill>
        </p:spPr>
        <p:txBody>
          <a:bodyPr wrap="square" rtlCol="0">
            <a:spAutoFit/>
          </a:bodyPr>
          <a:lstStyle/>
          <a:p>
            <a:pPr lvl="0"/>
            <a:r>
              <a:rPr lang="lt-LT" dirty="0">
                <a:solidFill>
                  <a:srgbClr val="C00000"/>
                </a:solidFill>
              </a:rPr>
              <a:t>(!) </a:t>
            </a:r>
            <a:r>
              <a:rPr lang="lt-LT" sz="1200" b="1" u="sng" dirty="0">
                <a:solidFill>
                  <a:srgbClr val="C00000"/>
                </a:solidFill>
              </a:rPr>
              <a:t>LT pozicija</a:t>
            </a:r>
            <a:r>
              <a:rPr lang="lt-LT" sz="1200" dirty="0">
                <a:solidFill>
                  <a:srgbClr val="C00000"/>
                </a:solidFill>
              </a:rPr>
              <a:t>: bent 85 proc.(nepopuliarios priemonės)</a:t>
            </a:r>
          </a:p>
        </p:txBody>
      </p:sp>
      <p:pic>
        <p:nvPicPr>
          <p:cNvPr id="7" name="Graphic 6" descr="Checkmark">
            <a:extLst>
              <a:ext uri="{FF2B5EF4-FFF2-40B4-BE49-F238E27FC236}">
                <a16:creationId xmlns:a16="http://schemas.microsoft.com/office/drawing/2014/main" xmlns="" id="{14A63C5D-B49C-4E0D-BA6D-82FA2C2CFA6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63461" y="5218802"/>
            <a:ext cx="339352" cy="452844"/>
          </a:xfrm>
          <a:prstGeom prst="rect">
            <a:avLst/>
          </a:prstGeom>
        </p:spPr>
      </p:pic>
    </p:spTree>
    <p:extLst>
      <p:ext uri="{BB962C8B-B14F-4D97-AF65-F5344CB8AC3E}">
        <p14:creationId xmlns:p14="http://schemas.microsoft.com/office/powerpoint/2010/main" val="172269773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16217</TotalTime>
  <Words>2614</Words>
  <Application>Microsoft Office PowerPoint</Application>
  <PresentationFormat>Demonstracija ekrane (4:3)</PresentationFormat>
  <Paragraphs>243</Paragraphs>
  <Slides>26</Slides>
  <Notes>1</Notes>
  <HiddenSlides>0</HiddenSlides>
  <MMClips>0</MMClips>
  <ScaleCrop>false</ScaleCrop>
  <HeadingPairs>
    <vt:vector size="4" baseType="variant">
      <vt:variant>
        <vt:lpstr>Tema</vt:lpstr>
      </vt:variant>
      <vt:variant>
        <vt:i4>1</vt:i4>
      </vt:variant>
      <vt:variant>
        <vt:lpstr>Skaidrių pavadinimai</vt:lpstr>
      </vt:variant>
      <vt:variant>
        <vt:i4>26</vt:i4>
      </vt:variant>
    </vt:vector>
  </HeadingPairs>
  <TitlesOfParts>
    <vt:vector size="27" baseType="lpstr">
      <vt:lpstr>Default Design</vt:lpstr>
      <vt:lpstr>Parama žuvininkystės sektoriui po 2020 m.: 2021-2027 m. Europos jūrų reikalų ir žuvininkystės fondas</vt:lpstr>
      <vt:lpstr>2021-2027 m. EJRŽF Bendra informacija</vt:lpstr>
      <vt:lpstr>2021-2027 m. EJRŽF Biudžetas</vt:lpstr>
      <vt:lpstr>2021-2027 m. EJRŽF Supaprastinimas</vt:lpstr>
      <vt:lpstr>2021-2027 m. EJRŽF Prioritetai</vt:lpstr>
      <vt:lpstr>2021-2027 m. EJRŽF Supaprastinimas. Sąlygos ir apribojimai</vt:lpstr>
      <vt:lpstr>2021-2027 m. EJRŽF Supaprastinimas. Sąlygos ir apribojimai</vt:lpstr>
      <vt:lpstr>2021-2027 m. EJRŽF 1 prioritetas  Darnios žuvininkystės skatinimas ir jūrų biologinių išteklių išsaugojimas</vt:lpstr>
      <vt:lpstr>2021-2027 m. EJRŽF 1 prioritetas  Darnios žuvininkystės skatinimas ir jūrų biologinių išteklių išsaugojimas</vt:lpstr>
      <vt:lpstr>2021-2027 m. EJRŽF 1 prioritetas  Darnios žuvininkystės skatinimas ir jūrų biologinių išteklių išsaugojimas</vt:lpstr>
      <vt:lpstr> 1 prioritetas  Darnios žuvininkystės skatinimas ir jūrų biologinių išteklių išsaugojimas Mažos apimties priekrantės žvejyba Investicijos į mažos apimties priekrantės žvejybos laivus</vt:lpstr>
      <vt:lpstr> 2021-2027 m. EJRŽF 1 prioritetas  Darnios žuvininkystės skatinimas ir jūrų biologinių išteklių išsaugojimas Žvejybos ir žvejybos laivynų valdymo sritis </vt:lpstr>
      <vt:lpstr> 2021-2027 m. EJRŽF 1 prioritetas  Darnios žuvininkystės skatinimas ir jūrų biologinių išteklių išsaugojimas Žvejybos ir žvejybos laivynų valdymo sritis </vt:lpstr>
      <vt:lpstr> 2021-2027 m. EJRŽF 1 prioritetas  Darnios žuvininkystės skatinimas ir jūrų biologinių išteklių išsaugojimas Žvejybos ir žvejybos laivynų valdymas </vt:lpstr>
      <vt:lpstr>2021-2027 m. EJRŽF 1 prioritetas  Darnios žuvininkystės skatinimas ir jūrų biologinių išteklių išsaugojimas</vt:lpstr>
      <vt:lpstr>2021-2027 m. EJRŽF 1 prioritetas  Darnios žuvininkystės skatinimas ir jūrų biologinių išteklių išsaugojimas</vt:lpstr>
      <vt:lpstr>2021-2027 m. EJRŽF 1 prioritetas  Darnios žuvininkystės skatinimas ir jūrų biologinių išteklių išsaugojimas</vt:lpstr>
      <vt:lpstr>2021-2027 m. EJRŽF 1 prioritetas  Darnios žuvininkystės skatinimas ir jūrų biologinių išteklių išsaugojimas</vt:lpstr>
      <vt:lpstr>2021-2027 m. EJRŽF 1 prioritetas  Darnios žuvininkystės skatinimas ir jūrų biologinių išteklių išsaugojimas</vt:lpstr>
      <vt:lpstr>2021-2027 m. EJRŽF 2 prioritetas  Indėlis į aprūpinimą maistu Sąjungoje konkurencingos ir tvarios akvakultūros ir rinkų priemonėmis</vt:lpstr>
      <vt:lpstr>2021-2027 m. EJRŽF 2 prioritetas  Indėlis į aprūpinimą maistu Sąjungoje konkurencingos ir tvarios akvakultūros ir rinkų priemonėmis</vt:lpstr>
      <vt:lpstr>2021-2027 m. EJRŽF 2 prioritetas  Indėlis į aprūpinimą maistu Sąjungoje konkurencingos ir tvarios akvakultūros ir rinkų priemonėmis</vt:lpstr>
      <vt:lpstr>2021-2027 m. EJRŽF 3 prioritetas  Sąlygų tvariai mėlynajai ekonomikai augti ir pakrantės bendruomenėms klestėti sudarymas</vt:lpstr>
      <vt:lpstr>2021-2027 m. EJRŽF 3 prioritetas  Sąlygų tvariai mėlynajai ekonomikai augti ir pakrantės bendruomenėms klestėti sudarymas</vt:lpstr>
      <vt:lpstr>2021-2027 m. EJRŽF 4 prioritetas  Tarptautinio vandenynų valdymo stiprinimas ir jūrų bei vandenynų saugos, saugumo, švaros ir tvaraus valdymo galimybių užtikrinimas</vt:lpstr>
      <vt:lpstr>Ačiū už dėmesį</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 Sedenko</dc:creator>
  <cp:lastModifiedBy>Direktorė</cp:lastModifiedBy>
  <cp:revision>1067</cp:revision>
  <cp:lastPrinted>2018-02-07T07:04:50Z</cp:lastPrinted>
  <dcterms:created xsi:type="dcterms:W3CDTF">2015-09-10T12:56:26Z</dcterms:created>
  <dcterms:modified xsi:type="dcterms:W3CDTF">2019-01-18T07:25:55Z</dcterms:modified>
</cp:coreProperties>
</file>