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0"/>
  </p:notesMasterIdLst>
  <p:handoutMasterIdLst>
    <p:handoutMasterId r:id="rId21"/>
  </p:handoutMasterIdLst>
  <p:sldIdLst>
    <p:sldId id="364" r:id="rId2"/>
    <p:sldId id="398" r:id="rId3"/>
    <p:sldId id="379" r:id="rId4"/>
    <p:sldId id="413" r:id="rId5"/>
    <p:sldId id="414" r:id="rId6"/>
    <p:sldId id="415" r:id="rId7"/>
    <p:sldId id="416" r:id="rId8"/>
    <p:sldId id="418" r:id="rId9"/>
    <p:sldId id="419" r:id="rId10"/>
    <p:sldId id="420" r:id="rId11"/>
    <p:sldId id="417" r:id="rId12"/>
    <p:sldId id="422" r:id="rId13"/>
    <p:sldId id="421" r:id="rId14"/>
    <p:sldId id="424" r:id="rId15"/>
    <p:sldId id="426" r:id="rId16"/>
    <p:sldId id="423" r:id="rId17"/>
    <p:sldId id="425" r:id="rId18"/>
    <p:sldId id="390" r:id="rId1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ūratė Masiulienė" initials="J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125" d="100"/>
          <a:sy n="125" d="100"/>
        </p:scale>
        <p:origin x="-122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5" Type="http://schemas.microsoft.com/office/2011/relationships/chartStyle" Target="style2.xml"/><Relationship Id="rId4"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3.xlsx"/><Relationship Id="rId1" Type="http://schemas.openxmlformats.org/officeDocument/2006/relationships/themeOverride" Target="../theme/themeOverride3.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762827617166287E-3"/>
          <c:y val="0.10517970547018422"/>
          <c:w val="0.98110846762283865"/>
          <c:h val="0.89482029452981582"/>
        </c:manualLayout>
      </c:layout>
      <c:ofPieChart>
        <c:ofPieType val="pie"/>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0C2-4690-895B-41C6844AE166}"/>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0C2-4690-895B-41C6844AE166}"/>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80C2-4690-895B-41C6844AE166}"/>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80C2-4690-895B-41C6844AE166}"/>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80C2-4690-895B-41C6844AE16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lt-LT"/>
              </a:p>
            </c:txPr>
            <c:dLblPos val="bestFit"/>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grafikai!$B$1:$E$1</c:f>
              <c:strCache>
                <c:ptCount val="4"/>
                <c:pt idx="0">
                  <c:v>Paskirstyta parama, Eur</c:v>
                </c:pt>
                <c:pt idx="1">
                  <c:v>Vertinama, Eur</c:v>
                </c:pt>
                <c:pt idx="2">
                  <c:v>Numatyta 2019 m. šaukimams, Eur</c:v>
                </c:pt>
                <c:pt idx="3">
                  <c:v>Nepaskirstyta parama, Eur</c:v>
                </c:pt>
              </c:strCache>
            </c:strRef>
          </c:cat>
          <c:val>
            <c:numRef>
              <c:f>grafikai!$B$2:$E$2</c:f>
              <c:numCache>
                <c:formatCode>#,##0</c:formatCode>
                <c:ptCount val="4"/>
                <c:pt idx="0">
                  <c:v>6332654</c:v>
                </c:pt>
                <c:pt idx="1">
                  <c:v>2047766</c:v>
                </c:pt>
                <c:pt idx="2">
                  <c:v>4230000</c:v>
                </c:pt>
                <c:pt idx="3">
                  <c:v>1266323</c:v>
                </c:pt>
              </c:numCache>
            </c:numRef>
          </c:val>
          <c:extLst xmlns:c16r2="http://schemas.microsoft.com/office/drawing/2015/06/chart">
            <c:ext xmlns:c16="http://schemas.microsoft.com/office/drawing/2014/chart" uri="{C3380CC4-5D6E-409C-BE32-E72D297353CC}">
              <c16:uniqueId val="{0000000A-80C2-4690-895B-41C6844AE166}"/>
            </c:ext>
          </c:extLst>
        </c:ser>
        <c:dLbls>
          <c:dLblPos val="bestFit"/>
          <c:showLegendKey val="0"/>
          <c:showVal val="1"/>
          <c:showCatName val="1"/>
          <c:showSerName val="0"/>
          <c:showPercent val="0"/>
          <c:showBubbleSize val="0"/>
          <c:showLeaderLines val="1"/>
        </c:dLbls>
        <c:gapWidth val="100"/>
        <c:secondPieSize val="75"/>
        <c:serLines>
          <c:spPr>
            <a:ln w="9525">
              <a:solidFill>
                <a:schemeClr val="dk1">
                  <a:lumMod val="50000"/>
                  <a:lumOff val="50000"/>
                </a:schemeClr>
              </a:solidFill>
              <a:round/>
            </a:ln>
            <a:effectLst/>
          </c:spPr>
        </c:serLines>
      </c:of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1"/>
      </a:solidFill>
      <a:round/>
    </a:ln>
    <a:effectLst/>
  </c:spPr>
  <c:txPr>
    <a:bodyPr/>
    <a:lstStyle/>
    <a:p>
      <a:pPr>
        <a:defRPr/>
      </a:pPr>
      <a:endParaRPr lang="lt-LT"/>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519977503912363"/>
          <c:w val="0.99831522765709269"/>
          <c:h val="0.89480022496087641"/>
        </c:manualLayout>
      </c:layout>
      <c:ofPieChart>
        <c:ofPieType val="pie"/>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EFF-45B0-9764-FB83591F0F2C}"/>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EFF-45B0-9764-FB83591F0F2C}"/>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0EFF-45B0-9764-FB83591F0F2C}"/>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0EFF-45B0-9764-FB83591F0F2C}"/>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0EFF-45B0-9764-FB83591F0F2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lt-LT"/>
              </a:p>
            </c:txPr>
            <c:dLblPos val="bestFit"/>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grafikai!$B$3:$E$3</c:f>
              <c:strCache>
                <c:ptCount val="4"/>
                <c:pt idx="0">
                  <c:v>Paskirstyta parama, Eur</c:v>
                </c:pt>
                <c:pt idx="1">
                  <c:v>Vertinama, Eur</c:v>
                </c:pt>
                <c:pt idx="2">
                  <c:v>Numatyta 2019 m. šaukimams</c:v>
                </c:pt>
                <c:pt idx="3">
                  <c:v>Nepaskirstyta parama, Eur</c:v>
                </c:pt>
              </c:strCache>
            </c:strRef>
          </c:cat>
          <c:val>
            <c:numRef>
              <c:f>grafikai!$B$4:$E$4</c:f>
              <c:numCache>
                <c:formatCode>#,##0</c:formatCode>
                <c:ptCount val="4"/>
                <c:pt idx="0">
                  <c:v>10749074</c:v>
                </c:pt>
                <c:pt idx="1">
                  <c:v>196073</c:v>
                </c:pt>
                <c:pt idx="2">
                  <c:v>9400000</c:v>
                </c:pt>
                <c:pt idx="3">
                  <c:v>7946883</c:v>
                </c:pt>
              </c:numCache>
            </c:numRef>
          </c:val>
          <c:extLst xmlns:c16r2="http://schemas.microsoft.com/office/drawing/2015/06/chart">
            <c:ext xmlns:c16="http://schemas.microsoft.com/office/drawing/2014/chart" uri="{C3380CC4-5D6E-409C-BE32-E72D297353CC}">
              <c16:uniqueId val="{0000000A-0EFF-45B0-9764-FB83591F0F2C}"/>
            </c:ext>
          </c:extLst>
        </c:ser>
        <c:dLbls>
          <c:dLblPos val="bestFit"/>
          <c:showLegendKey val="0"/>
          <c:showVal val="1"/>
          <c:showCatName val="1"/>
          <c:showSerName val="0"/>
          <c:showPercent val="0"/>
          <c:showBubbleSize val="0"/>
          <c:showLeaderLines val="1"/>
        </c:dLbls>
        <c:gapWidth val="100"/>
        <c:secondPieSize val="75"/>
        <c:serLines>
          <c:spPr>
            <a:ln w="9525">
              <a:solidFill>
                <a:schemeClr val="dk1">
                  <a:lumMod val="50000"/>
                  <a:lumOff val="50000"/>
                </a:schemeClr>
              </a:solidFill>
              <a:round/>
            </a:ln>
            <a:effectLst/>
          </c:spPr>
        </c:serLines>
      </c:of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ofPieChart>
        <c:ofPieType val="pie"/>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464-4105-8DB2-C75261B02500}"/>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464-4105-8DB2-C75261B02500}"/>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C464-4105-8DB2-C75261B02500}"/>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C464-4105-8DB2-C75261B02500}"/>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C464-4105-8DB2-C75261B02500}"/>
              </c:ext>
            </c:extLst>
          </c:dPt>
          <c:dLbls>
            <c:dLbl>
              <c:idx val="0"/>
              <c:layout>
                <c:manualLayout>
                  <c:x val="2.4312445319335085E-2"/>
                  <c:y val="0.21330125400991543"/>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464-4105-8DB2-C75261B0250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lt-LT"/>
              </a:p>
            </c:txPr>
            <c:dLblPos val="bestFit"/>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grafikai!$B$7:$E$7</c:f>
              <c:strCache>
                <c:ptCount val="4"/>
                <c:pt idx="0">
                  <c:v>Paskirstyta parama, Eur</c:v>
                </c:pt>
                <c:pt idx="1">
                  <c:v>Vertinama, Eur</c:v>
                </c:pt>
                <c:pt idx="2">
                  <c:v>Numatyta 2019 m. šaukimams</c:v>
                </c:pt>
                <c:pt idx="3">
                  <c:v>Nepaskirstyta parama, Eur</c:v>
                </c:pt>
              </c:strCache>
            </c:strRef>
          </c:cat>
          <c:val>
            <c:numRef>
              <c:f>grafikai!$B$8:$E$8</c:f>
              <c:numCache>
                <c:formatCode>#,##0</c:formatCode>
                <c:ptCount val="4"/>
                <c:pt idx="0">
                  <c:v>5727009</c:v>
                </c:pt>
                <c:pt idx="1">
                  <c:v>100000</c:v>
                </c:pt>
                <c:pt idx="2">
                  <c:v>4600000</c:v>
                </c:pt>
                <c:pt idx="3">
                  <c:v>1877704</c:v>
                </c:pt>
              </c:numCache>
            </c:numRef>
          </c:val>
          <c:extLst xmlns:c16r2="http://schemas.microsoft.com/office/drawing/2015/06/chart">
            <c:ext xmlns:c16="http://schemas.microsoft.com/office/drawing/2014/chart" uri="{C3380CC4-5D6E-409C-BE32-E72D297353CC}">
              <c16:uniqueId val="{0000000A-C464-4105-8DB2-C75261B02500}"/>
            </c:ext>
          </c:extLst>
        </c:ser>
        <c:dLbls>
          <c:dLblPos val="bestFit"/>
          <c:showLegendKey val="0"/>
          <c:showVal val="1"/>
          <c:showCatName val="1"/>
          <c:showSerName val="0"/>
          <c:showPercent val="0"/>
          <c:showBubbleSize val="0"/>
          <c:showLeaderLines val="1"/>
        </c:dLbls>
        <c:gapWidth val="100"/>
        <c:secondPieSize val="75"/>
        <c:serLines>
          <c:spPr>
            <a:ln w="9525">
              <a:solidFill>
                <a:schemeClr val="dk1">
                  <a:lumMod val="50000"/>
                  <a:lumOff val="50000"/>
                </a:schemeClr>
              </a:solidFill>
              <a:round/>
            </a:ln>
            <a:effectLst/>
          </c:spPr>
        </c:serLines>
      </c:of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ysClr val="windowText" lastClr="000000"/>
      </a:solidFill>
      <a:round/>
    </a:ln>
    <a:effectLst/>
  </c:spPr>
  <c:txPr>
    <a:bodyPr/>
    <a:lstStyle/>
    <a:p>
      <a:pPr>
        <a:defRPr sz="1400"/>
      </a:pPr>
      <a:endParaRPr lang="lt-LT"/>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3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5BA540-15EE-4651-BE6B-C88C43D557C1}"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lt-LT"/>
        </a:p>
      </dgm:t>
    </dgm:pt>
    <dgm:pt modelId="{1B0B9DFE-4F36-4F64-BF4D-574160025BED}">
      <dgm:prSet phldrT="[Tekstas]" custT="1"/>
      <dgm:spPr>
        <a:xfrm>
          <a:off x="527471" y="2141955"/>
          <a:ext cx="1576097" cy="141303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1400" dirty="0">
              <a:solidFill>
                <a:srgbClr val="FF0000"/>
              </a:solidFill>
              <a:latin typeface="Arial" panose="020B0604020202020204" pitchFamily="34" charset="0"/>
              <a:ea typeface="+mn-ea"/>
              <a:cs typeface="Arial" panose="020B0604020202020204" pitchFamily="34" charset="0"/>
            </a:rPr>
            <a:t>2 SP 28,292 mln. Eur</a:t>
          </a:r>
        </a:p>
        <a:p>
          <a:pPr>
            <a:buNone/>
          </a:pPr>
          <a:r>
            <a:rPr lang="lt-LT" sz="1400" dirty="0">
              <a:solidFill>
                <a:sysClr val="window" lastClr="FFFFFF"/>
              </a:solidFill>
              <a:latin typeface="Arial" panose="020B0604020202020204" pitchFamily="34" charset="0"/>
              <a:ea typeface="+mn-ea"/>
              <a:cs typeface="Arial" panose="020B0604020202020204" pitchFamily="34" charset="0"/>
            </a:rPr>
            <a:t>- 1,68 mln. Eur perdirbimui</a:t>
          </a:r>
        </a:p>
        <a:p>
          <a:pPr>
            <a:buNone/>
          </a:pPr>
          <a:r>
            <a:rPr lang="lt-LT" sz="1400" dirty="0">
              <a:solidFill>
                <a:sysClr val="window" lastClr="FFFFFF"/>
              </a:solidFill>
              <a:latin typeface="Arial" panose="020B0604020202020204" pitchFamily="34" charset="0"/>
              <a:ea typeface="+mn-ea"/>
              <a:cs typeface="Arial" panose="020B0604020202020204" pitchFamily="34" charset="0"/>
            </a:rPr>
            <a:t>- 0,8 mln. Eur žvejybos veiklos sustabdymui</a:t>
          </a:r>
        </a:p>
        <a:p>
          <a:pPr>
            <a:buNone/>
          </a:pPr>
          <a:r>
            <a:rPr lang="lt-LT" sz="1400" dirty="0">
              <a:solidFill>
                <a:sysClr val="window" lastClr="FFFFFF"/>
              </a:solidFill>
              <a:latin typeface="Arial" panose="020B0604020202020204" pitchFamily="34" charset="0"/>
              <a:ea typeface="+mn-ea"/>
              <a:cs typeface="Arial" panose="020B0604020202020204" pitchFamily="34" charset="0"/>
            </a:rPr>
            <a:t>- 1 mln. Eur iškrovimo vietų gerinimui</a:t>
          </a:r>
        </a:p>
      </dgm:t>
    </dgm:pt>
    <dgm:pt modelId="{3DFBC518-BC8D-47CE-94D8-7BAAFC1B247C}" type="parTrans" cxnId="{B7113D68-0AB1-4CA6-AEB9-1255BBF370BA}">
      <dgm:prSet/>
      <dgm:spPr/>
      <dgm:t>
        <a:bodyPr/>
        <a:lstStyle/>
        <a:p>
          <a:endParaRPr lang="lt-LT"/>
        </a:p>
      </dgm:t>
    </dgm:pt>
    <dgm:pt modelId="{9CA807EA-D2E8-484B-BD48-AF35773C25FC}" type="sibTrans" cxnId="{B7113D68-0AB1-4CA6-AEB9-1255BBF370BA}">
      <dgm:prSet/>
      <dgm:spPr>
        <a:xfrm rot="21600000">
          <a:off x="2135671" y="2332165"/>
          <a:ext cx="542013" cy="339532"/>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lt-LT">
            <a:solidFill>
              <a:sysClr val="window" lastClr="FFFFFF"/>
            </a:solidFill>
            <a:latin typeface="Calibri" panose="020F0502020204030204"/>
            <a:ea typeface="+mn-ea"/>
            <a:cs typeface="+mn-cs"/>
          </a:endParaRPr>
        </a:p>
      </dgm:t>
    </dgm:pt>
    <dgm:pt modelId="{5E6C2FF3-3DE0-4516-8873-24A0E186C1D9}">
      <dgm:prSet phldrT="[Tekstas]"/>
      <dgm:spPr>
        <a:xfrm>
          <a:off x="3444027" y="2968764"/>
          <a:ext cx="1413033" cy="141303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dirty="0">
              <a:solidFill>
                <a:srgbClr val="FF0000"/>
              </a:solidFill>
              <a:latin typeface="+mn-lt"/>
              <a:ea typeface="+mn-ea"/>
              <a:cs typeface="+mn-cs"/>
            </a:rPr>
            <a:t>1 SP 13,876 mln. Eur</a:t>
          </a:r>
        </a:p>
        <a:p>
          <a:pPr>
            <a:buNone/>
          </a:pPr>
          <a:r>
            <a:rPr lang="lt-LT" dirty="0">
              <a:solidFill>
                <a:sysClr val="window" lastClr="FFFFFF"/>
              </a:solidFill>
              <a:latin typeface="+mn-lt"/>
              <a:ea typeface="+mn-ea"/>
              <a:cs typeface="+mn-cs"/>
            </a:rPr>
            <a:t>+ 1,2 mln. Eur žvejybos veiklos sustabdymui</a:t>
          </a:r>
        </a:p>
        <a:p>
          <a:pPr>
            <a:buNone/>
          </a:pPr>
          <a:r>
            <a:rPr lang="lt-LT" dirty="0">
              <a:solidFill>
                <a:sysClr val="window" lastClr="FFFFFF"/>
              </a:solidFill>
              <a:latin typeface="+mn-lt"/>
              <a:ea typeface="+mn-ea"/>
              <a:cs typeface="+mn-cs"/>
            </a:rPr>
            <a:t>+ 1 mln. Eur iškrovimų vietų gerinimui</a:t>
          </a:r>
        </a:p>
      </dgm:t>
    </dgm:pt>
    <dgm:pt modelId="{44F73D43-F429-49DB-8C4E-61B3683A5CEA}" type="parTrans" cxnId="{019464BA-6435-435E-BE96-CB62B96B0377}">
      <dgm:prSet/>
      <dgm:spPr/>
      <dgm:t>
        <a:bodyPr/>
        <a:lstStyle/>
        <a:p>
          <a:endParaRPr lang="lt-LT"/>
        </a:p>
      </dgm:t>
    </dgm:pt>
    <dgm:pt modelId="{A7E4D3FB-ED34-4B75-A0DA-86CE29F6D09E}" type="sibTrans" cxnId="{019464BA-6435-435E-BE96-CB62B96B0377}">
      <dgm:prSet/>
      <dgm:spPr>
        <a:xfrm rot="21586121">
          <a:off x="2051139" y="1201142"/>
          <a:ext cx="358737" cy="339532"/>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lt-LT" dirty="0">
            <a:solidFill>
              <a:sysClr val="window" lastClr="FFFFFF"/>
            </a:solidFill>
            <a:latin typeface="Calibri" panose="020F0502020204030204"/>
            <a:ea typeface="+mn-ea"/>
            <a:cs typeface="+mn-cs"/>
          </a:endParaRPr>
        </a:p>
      </dgm:t>
    </dgm:pt>
    <dgm:pt modelId="{E7D78A9E-ED56-4206-994E-A57E76DB12DD}">
      <dgm:prSet phldrT="[Tekstas]" custT="1"/>
      <dgm:spPr>
        <a:xfrm>
          <a:off x="3037842" y="834012"/>
          <a:ext cx="1386850" cy="1123658"/>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1400" dirty="0">
              <a:solidFill>
                <a:srgbClr val="FF0000"/>
              </a:solidFill>
              <a:latin typeface="Arial" panose="020B0604020202020204" pitchFamily="34" charset="0"/>
              <a:ea typeface="+mn-ea"/>
              <a:cs typeface="Arial" panose="020B0604020202020204" pitchFamily="34" charset="0"/>
            </a:rPr>
            <a:t>5 SP 12,3 mln. Eur</a:t>
          </a:r>
        </a:p>
        <a:p>
          <a:pPr>
            <a:buNone/>
          </a:pPr>
          <a:r>
            <a:rPr lang="lt-LT" sz="1400" dirty="0">
              <a:solidFill>
                <a:sysClr val="window" lastClr="FFFFFF"/>
              </a:solidFill>
              <a:latin typeface="Arial" panose="020B0604020202020204" pitchFamily="34" charset="0"/>
              <a:ea typeface="+mn-ea"/>
              <a:cs typeface="Arial" panose="020B0604020202020204" pitchFamily="34" charset="0"/>
            </a:rPr>
            <a:t>+ 1,68 mln. Eur perdirbimui</a:t>
          </a:r>
        </a:p>
      </dgm:t>
    </dgm:pt>
    <dgm:pt modelId="{95E300E4-DA17-4494-A2D9-5FC2D3FA7AFE}" type="parTrans" cxnId="{E8890AC8-DF74-4EF6-95AA-B04F3AB1A589}">
      <dgm:prSet/>
      <dgm:spPr/>
      <dgm:t>
        <a:bodyPr/>
        <a:lstStyle/>
        <a:p>
          <a:endParaRPr lang="lt-LT"/>
        </a:p>
      </dgm:t>
    </dgm:pt>
    <dgm:pt modelId="{E3BC70E9-4CBF-45E9-82E5-56FB829A39D1}" type="sibTrans" cxnId="{E8890AC8-DF74-4EF6-95AA-B04F3AB1A589}">
      <dgm:prSet/>
      <dgm:spPr/>
      <dgm:t>
        <a:bodyPr/>
        <a:lstStyle/>
        <a:p>
          <a:endParaRPr lang="lt-LT"/>
        </a:p>
      </dgm:t>
    </dgm:pt>
    <dgm:pt modelId="{4954064E-0932-464A-AF50-C96418FFA137}" type="pres">
      <dgm:prSet presAssocID="{745BA540-15EE-4651-BE6B-C88C43D557C1}" presName="Name0" presStyleCnt="0">
        <dgm:presLayoutVars>
          <dgm:dir/>
          <dgm:resizeHandles val="exact"/>
        </dgm:presLayoutVars>
      </dgm:prSet>
      <dgm:spPr/>
      <dgm:t>
        <a:bodyPr/>
        <a:lstStyle/>
        <a:p>
          <a:endParaRPr lang="lt-LT"/>
        </a:p>
      </dgm:t>
    </dgm:pt>
    <dgm:pt modelId="{8A79AED1-8606-4BD5-9230-09C71A5A8333}" type="pres">
      <dgm:prSet presAssocID="{1B0B9DFE-4F36-4F64-BF4D-574160025BED}" presName="composite" presStyleCnt="0"/>
      <dgm:spPr/>
    </dgm:pt>
    <dgm:pt modelId="{21F90EFB-7661-48F3-AD8D-3945FB14F23F}" type="pres">
      <dgm:prSet presAssocID="{1B0B9DFE-4F36-4F64-BF4D-574160025BED}" presName="imagSh" presStyleLbl="bgImgPlace1" presStyleIdx="0" presStyleCnt="3" custLinFactNeighborX="-110" custLinFactNeighborY="-27041"/>
      <dgm:spPr>
        <a:xfrm>
          <a:off x="263289" y="887266"/>
          <a:ext cx="1413033" cy="141303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gm:spPr>
    </dgm:pt>
    <dgm:pt modelId="{F9C7FB7A-EB7D-411C-9EF5-E89F365467B2}" type="pres">
      <dgm:prSet presAssocID="{1B0B9DFE-4F36-4F64-BF4D-574160025BED}" presName="txNode" presStyleLbl="node1" presStyleIdx="0" presStyleCnt="3" custScaleX="111540" custLinFactNeighborX="17871" custLinFactNeighborY="3377">
        <dgm:presLayoutVars>
          <dgm:bulletEnabled val="1"/>
        </dgm:presLayoutVars>
      </dgm:prSet>
      <dgm:spPr/>
      <dgm:t>
        <a:bodyPr/>
        <a:lstStyle/>
        <a:p>
          <a:endParaRPr lang="lt-LT"/>
        </a:p>
      </dgm:t>
    </dgm:pt>
    <dgm:pt modelId="{1C9EED48-E6DB-46BC-BD41-5C09705C2AFC}" type="pres">
      <dgm:prSet presAssocID="{9CA807EA-D2E8-484B-BD48-AF35773C25FC}" presName="sibTrans" presStyleLbl="sibTrans2D1" presStyleIdx="0" presStyleCnt="2" custAng="9496607" custFlipHor="1" custScaleX="58456" custScaleY="89428" custLinFactY="-100000" custLinFactNeighborX="-1945" custLinFactNeighborY="-127684"/>
      <dgm:spPr/>
      <dgm:t>
        <a:bodyPr/>
        <a:lstStyle/>
        <a:p>
          <a:endParaRPr lang="lt-LT"/>
        </a:p>
      </dgm:t>
    </dgm:pt>
    <dgm:pt modelId="{295B1D24-1B7B-485B-9AA4-7C6DB91A110D}" type="pres">
      <dgm:prSet presAssocID="{9CA807EA-D2E8-484B-BD48-AF35773C25FC}" presName="connTx" presStyleLbl="sibTrans2D1" presStyleIdx="0" presStyleCnt="2"/>
      <dgm:spPr/>
      <dgm:t>
        <a:bodyPr/>
        <a:lstStyle/>
        <a:p>
          <a:endParaRPr lang="lt-LT"/>
        </a:p>
      </dgm:t>
    </dgm:pt>
    <dgm:pt modelId="{CA6B7ACB-DAD7-44D7-8F36-E4CBD163BA0C}" type="pres">
      <dgm:prSet presAssocID="{5E6C2FF3-3DE0-4516-8873-24A0E186C1D9}" presName="composite" presStyleCnt="0"/>
      <dgm:spPr/>
    </dgm:pt>
    <dgm:pt modelId="{64F6FE17-BE74-40DF-AF7B-85885889DC73}" type="pres">
      <dgm:prSet presAssocID="{5E6C2FF3-3DE0-4516-8873-24A0E186C1D9}" presName="imagSh" presStyleLbl="bgImgPlace1" presStyleIdx="1" presStyleCnt="3" custLinFactNeighborX="45597" custLinFactNeighborY="55237"/>
      <dgm:spPr>
        <a:xfrm>
          <a:off x="2658846" y="2017961"/>
          <a:ext cx="1413033" cy="141303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12700" cap="flat" cmpd="sng" algn="ctr">
          <a:solidFill>
            <a:sysClr val="window" lastClr="FFFFFF">
              <a:hueOff val="0"/>
              <a:satOff val="0"/>
              <a:lumOff val="0"/>
              <a:alphaOff val="0"/>
            </a:sysClr>
          </a:solidFill>
          <a:prstDash val="solid"/>
          <a:miter lim="800000"/>
        </a:ln>
        <a:effectLst/>
      </dgm:spPr>
    </dgm:pt>
    <dgm:pt modelId="{986A1969-EF42-4295-91BC-43FD3AFEA3BD}" type="pres">
      <dgm:prSet presAssocID="{5E6C2FF3-3DE0-4516-8873-24A0E186C1D9}" presName="txNode" presStyleLbl="node1" presStyleIdx="1" presStyleCnt="3" custLinFactNeighborX="92870" custLinFactNeighborY="48419">
        <dgm:presLayoutVars>
          <dgm:bulletEnabled val="1"/>
        </dgm:presLayoutVars>
      </dgm:prSet>
      <dgm:spPr/>
      <dgm:t>
        <a:bodyPr/>
        <a:lstStyle/>
        <a:p>
          <a:endParaRPr lang="lt-LT"/>
        </a:p>
      </dgm:t>
    </dgm:pt>
    <dgm:pt modelId="{BA17596D-166F-411D-9575-4C9C303B2147}" type="pres">
      <dgm:prSet presAssocID="{A7E4D3FB-ED34-4B75-A0DA-86CE29F6D09E}" presName="sibTrans" presStyleLbl="sibTrans2D1" presStyleIdx="1" presStyleCnt="2" custAng="5439302" custScaleX="641265" custLinFactX="-1100000" custLinFactY="99295" custLinFactNeighborX="-1142337" custLinFactNeighborY="100000"/>
      <dgm:spPr/>
      <dgm:t>
        <a:bodyPr/>
        <a:lstStyle/>
        <a:p>
          <a:endParaRPr lang="lt-LT"/>
        </a:p>
      </dgm:t>
    </dgm:pt>
    <dgm:pt modelId="{D005D7BF-4380-46FE-8FC5-223139BE0634}" type="pres">
      <dgm:prSet presAssocID="{A7E4D3FB-ED34-4B75-A0DA-86CE29F6D09E}" presName="connTx" presStyleLbl="sibTrans2D1" presStyleIdx="1" presStyleCnt="2"/>
      <dgm:spPr/>
      <dgm:t>
        <a:bodyPr/>
        <a:lstStyle/>
        <a:p>
          <a:endParaRPr lang="lt-LT"/>
        </a:p>
      </dgm:t>
    </dgm:pt>
    <dgm:pt modelId="{E3C64728-110A-4211-8A6E-A4E15E892D50}" type="pres">
      <dgm:prSet presAssocID="{E7D78A9E-ED56-4206-994E-A57E76DB12DD}" presName="composite" presStyleCnt="0"/>
      <dgm:spPr/>
    </dgm:pt>
    <dgm:pt modelId="{0A3AC48B-E8AE-4B7E-8A8D-FDF02428BF8C}" type="pres">
      <dgm:prSet presAssocID="{E7D78A9E-ED56-4206-994E-A57E76DB12DD}" presName="imagSh" presStyleLbl="bgImgPlace1" presStyleIdx="2" presStyleCnt="3" custLinFactX="-10705" custLinFactNeighborX="-100000" custLinFactNeighborY="-61464"/>
      <dgm:spPr>
        <a:xfrm>
          <a:off x="2462489" y="188305"/>
          <a:ext cx="1413033" cy="141303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gm:spPr>
    </dgm:pt>
    <dgm:pt modelId="{B005F12B-7B32-49D3-9CC7-B1803448E52E}" type="pres">
      <dgm:prSet presAssocID="{E7D78A9E-ED56-4206-994E-A57E76DB12DD}" presName="txNode" presStyleLbl="node1" presStyleIdx="2" presStyleCnt="3" custScaleX="98147" custScaleY="79521" custLinFactY="-2781" custLinFactNeighborX="-64540" custLinFactNeighborY="-100000">
        <dgm:presLayoutVars>
          <dgm:bulletEnabled val="1"/>
        </dgm:presLayoutVars>
      </dgm:prSet>
      <dgm:spPr/>
      <dgm:t>
        <a:bodyPr/>
        <a:lstStyle/>
        <a:p>
          <a:endParaRPr lang="lt-LT"/>
        </a:p>
      </dgm:t>
    </dgm:pt>
  </dgm:ptLst>
  <dgm:cxnLst>
    <dgm:cxn modelId="{1F82E3E2-7884-4694-8FD4-F59DE6BC7B88}" type="presOf" srcId="{5E6C2FF3-3DE0-4516-8873-24A0E186C1D9}" destId="{986A1969-EF42-4295-91BC-43FD3AFEA3BD}" srcOrd="0" destOrd="0" presId="urn:microsoft.com/office/officeart/2005/8/layout/hProcess10"/>
    <dgm:cxn modelId="{09C05173-FB8B-4095-A6C2-6937799DFD5D}" type="presOf" srcId="{9CA807EA-D2E8-484B-BD48-AF35773C25FC}" destId="{295B1D24-1B7B-485B-9AA4-7C6DB91A110D}" srcOrd="1" destOrd="0" presId="urn:microsoft.com/office/officeart/2005/8/layout/hProcess10"/>
    <dgm:cxn modelId="{B7113D68-0AB1-4CA6-AEB9-1255BBF370BA}" srcId="{745BA540-15EE-4651-BE6B-C88C43D557C1}" destId="{1B0B9DFE-4F36-4F64-BF4D-574160025BED}" srcOrd="0" destOrd="0" parTransId="{3DFBC518-BC8D-47CE-94D8-7BAAFC1B247C}" sibTransId="{9CA807EA-D2E8-484B-BD48-AF35773C25FC}"/>
    <dgm:cxn modelId="{EF250E4E-3355-4192-BB60-3F3015D6B04F}" type="presOf" srcId="{745BA540-15EE-4651-BE6B-C88C43D557C1}" destId="{4954064E-0932-464A-AF50-C96418FFA137}" srcOrd="0" destOrd="0" presId="urn:microsoft.com/office/officeart/2005/8/layout/hProcess10"/>
    <dgm:cxn modelId="{019464BA-6435-435E-BE96-CB62B96B0377}" srcId="{745BA540-15EE-4651-BE6B-C88C43D557C1}" destId="{5E6C2FF3-3DE0-4516-8873-24A0E186C1D9}" srcOrd="1" destOrd="0" parTransId="{44F73D43-F429-49DB-8C4E-61B3683A5CEA}" sibTransId="{A7E4D3FB-ED34-4B75-A0DA-86CE29F6D09E}"/>
    <dgm:cxn modelId="{F5AA8842-E760-41C1-B5C2-B9ADAF62F168}" type="presOf" srcId="{A7E4D3FB-ED34-4B75-A0DA-86CE29F6D09E}" destId="{D005D7BF-4380-46FE-8FC5-223139BE0634}" srcOrd="1" destOrd="0" presId="urn:microsoft.com/office/officeart/2005/8/layout/hProcess10"/>
    <dgm:cxn modelId="{1835EDB1-C8A6-4F56-8E3F-CD7ECDFE888A}" type="presOf" srcId="{1B0B9DFE-4F36-4F64-BF4D-574160025BED}" destId="{F9C7FB7A-EB7D-411C-9EF5-E89F365467B2}" srcOrd="0" destOrd="0" presId="urn:microsoft.com/office/officeart/2005/8/layout/hProcess10"/>
    <dgm:cxn modelId="{5D8443F9-CFE3-405E-94ED-54FFBFDE685E}" type="presOf" srcId="{A7E4D3FB-ED34-4B75-A0DA-86CE29F6D09E}" destId="{BA17596D-166F-411D-9575-4C9C303B2147}" srcOrd="0" destOrd="0" presId="urn:microsoft.com/office/officeart/2005/8/layout/hProcess10"/>
    <dgm:cxn modelId="{E8890AC8-DF74-4EF6-95AA-B04F3AB1A589}" srcId="{745BA540-15EE-4651-BE6B-C88C43D557C1}" destId="{E7D78A9E-ED56-4206-994E-A57E76DB12DD}" srcOrd="2" destOrd="0" parTransId="{95E300E4-DA17-4494-A2D9-5FC2D3FA7AFE}" sibTransId="{E3BC70E9-4CBF-45E9-82E5-56FB829A39D1}"/>
    <dgm:cxn modelId="{B4E8E640-2441-4834-B2F4-BF7BCC9319E0}" type="presOf" srcId="{9CA807EA-D2E8-484B-BD48-AF35773C25FC}" destId="{1C9EED48-E6DB-46BC-BD41-5C09705C2AFC}" srcOrd="0" destOrd="0" presId="urn:microsoft.com/office/officeart/2005/8/layout/hProcess10"/>
    <dgm:cxn modelId="{F1017127-9638-4C60-AFB5-B09EB3229F3B}" type="presOf" srcId="{E7D78A9E-ED56-4206-994E-A57E76DB12DD}" destId="{B005F12B-7B32-49D3-9CC7-B1803448E52E}" srcOrd="0" destOrd="0" presId="urn:microsoft.com/office/officeart/2005/8/layout/hProcess10"/>
    <dgm:cxn modelId="{E0C439A1-54E1-47FB-A134-7FCB8CE5A36B}" type="presParOf" srcId="{4954064E-0932-464A-AF50-C96418FFA137}" destId="{8A79AED1-8606-4BD5-9230-09C71A5A8333}" srcOrd="0" destOrd="0" presId="urn:microsoft.com/office/officeart/2005/8/layout/hProcess10"/>
    <dgm:cxn modelId="{4C41DFBE-6188-41E0-8C5E-E443747BE1CF}" type="presParOf" srcId="{8A79AED1-8606-4BD5-9230-09C71A5A8333}" destId="{21F90EFB-7661-48F3-AD8D-3945FB14F23F}" srcOrd="0" destOrd="0" presId="urn:microsoft.com/office/officeart/2005/8/layout/hProcess10"/>
    <dgm:cxn modelId="{DDF9EFB6-9C1A-477D-AE92-0136ED071FC2}" type="presParOf" srcId="{8A79AED1-8606-4BD5-9230-09C71A5A8333}" destId="{F9C7FB7A-EB7D-411C-9EF5-E89F365467B2}" srcOrd="1" destOrd="0" presId="urn:microsoft.com/office/officeart/2005/8/layout/hProcess10"/>
    <dgm:cxn modelId="{8477B05A-0169-4AFE-A4A3-EF0E12627D29}" type="presParOf" srcId="{4954064E-0932-464A-AF50-C96418FFA137}" destId="{1C9EED48-E6DB-46BC-BD41-5C09705C2AFC}" srcOrd="1" destOrd="0" presId="urn:microsoft.com/office/officeart/2005/8/layout/hProcess10"/>
    <dgm:cxn modelId="{2B4ACB8F-2E7F-4AE0-8C01-27416B14FB38}" type="presParOf" srcId="{1C9EED48-E6DB-46BC-BD41-5C09705C2AFC}" destId="{295B1D24-1B7B-485B-9AA4-7C6DB91A110D}" srcOrd="0" destOrd="0" presId="urn:microsoft.com/office/officeart/2005/8/layout/hProcess10"/>
    <dgm:cxn modelId="{8C3E0929-FBE9-4065-BDB0-5D19ED23279E}" type="presParOf" srcId="{4954064E-0932-464A-AF50-C96418FFA137}" destId="{CA6B7ACB-DAD7-44D7-8F36-E4CBD163BA0C}" srcOrd="2" destOrd="0" presId="urn:microsoft.com/office/officeart/2005/8/layout/hProcess10"/>
    <dgm:cxn modelId="{2AAACBEF-633E-4994-9E68-DA2591C8A476}" type="presParOf" srcId="{CA6B7ACB-DAD7-44D7-8F36-E4CBD163BA0C}" destId="{64F6FE17-BE74-40DF-AF7B-85885889DC73}" srcOrd="0" destOrd="0" presId="urn:microsoft.com/office/officeart/2005/8/layout/hProcess10"/>
    <dgm:cxn modelId="{3FAB0FBC-A6F9-4755-9620-C1C65CB98C50}" type="presParOf" srcId="{CA6B7ACB-DAD7-44D7-8F36-E4CBD163BA0C}" destId="{986A1969-EF42-4295-91BC-43FD3AFEA3BD}" srcOrd="1" destOrd="0" presId="urn:microsoft.com/office/officeart/2005/8/layout/hProcess10"/>
    <dgm:cxn modelId="{4860D410-F77E-45FC-B174-8C2B0A7804A5}" type="presParOf" srcId="{4954064E-0932-464A-AF50-C96418FFA137}" destId="{BA17596D-166F-411D-9575-4C9C303B2147}" srcOrd="3" destOrd="0" presId="urn:microsoft.com/office/officeart/2005/8/layout/hProcess10"/>
    <dgm:cxn modelId="{E2419B79-95F1-4A66-BFBB-7978B2F0D6AD}" type="presParOf" srcId="{BA17596D-166F-411D-9575-4C9C303B2147}" destId="{D005D7BF-4380-46FE-8FC5-223139BE0634}" srcOrd="0" destOrd="0" presId="urn:microsoft.com/office/officeart/2005/8/layout/hProcess10"/>
    <dgm:cxn modelId="{41F2B28E-A07C-458D-A6EB-AF04B3856014}" type="presParOf" srcId="{4954064E-0932-464A-AF50-C96418FFA137}" destId="{E3C64728-110A-4211-8A6E-A4E15E892D50}" srcOrd="4" destOrd="0" presId="urn:microsoft.com/office/officeart/2005/8/layout/hProcess10"/>
    <dgm:cxn modelId="{D9092B92-2A2E-44E4-82AD-3AA946142283}" type="presParOf" srcId="{E3C64728-110A-4211-8A6E-A4E15E892D50}" destId="{0A3AC48B-E8AE-4B7E-8A8D-FDF02428BF8C}" srcOrd="0" destOrd="0" presId="urn:microsoft.com/office/officeart/2005/8/layout/hProcess10"/>
    <dgm:cxn modelId="{E7713739-7005-4E2D-94EE-6CF84BB7E4D0}" type="presParOf" srcId="{E3C64728-110A-4211-8A6E-A4E15E892D50}" destId="{B005F12B-7B32-49D3-9CC7-B1803448E52E}"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5BA540-15EE-4651-BE6B-C88C43D557C1}"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lt-LT"/>
        </a:p>
      </dgm:t>
    </dgm:pt>
    <dgm:pt modelId="{1B0B9DFE-4F36-4F64-BF4D-574160025BED}">
      <dgm:prSet phldrT="[Tekstas]" custT="1"/>
      <dgm:spPr>
        <a:xfrm>
          <a:off x="527471" y="2141955"/>
          <a:ext cx="1576097" cy="141303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1400" dirty="0">
              <a:solidFill>
                <a:srgbClr val="FF0000"/>
              </a:solidFill>
              <a:latin typeface="Arial" panose="020B0604020202020204" pitchFamily="34" charset="0"/>
              <a:ea typeface="+mn-ea"/>
              <a:cs typeface="Arial" panose="020B0604020202020204" pitchFamily="34" charset="0"/>
            </a:rPr>
            <a:t>2 SP Gamybinėms investicijoms į akvakultūrą skirtų projektų skaičius, </a:t>
          </a:r>
          <a:r>
            <a:rPr lang="en-US" sz="1400" dirty="0">
              <a:solidFill>
                <a:srgbClr val="FF0000"/>
              </a:solidFill>
              <a:latin typeface="Arial" panose="020B0604020202020204" pitchFamily="34" charset="0"/>
              <a:ea typeface="+mn-ea"/>
              <a:cs typeface="Arial" panose="020B0604020202020204" pitchFamily="34" charset="0"/>
            </a:rPr>
            <a:t> 64 </a:t>
          </a:r>
          <a:r>
            <a:rPr lang="lt-LT" sz="1400" dirty="0">
              <a:solidFill>
                <a:srgbClr val="FF0000"/>
              </a:solidFill>
              <a:latin typeface="Arial" panose="020B0604020202020204" pitchFamily="34" charset="0"/>
              <a:ea typeface="+mn-ea"/>
              <a:cs typeface="Arial" panose="020B0604020202020204" pitchFamily="34" charset="0"/>
            </a:rPr>
            <a:t>vnt.</a:t>
          </a:r>
        </a:p>
        <a:p>
          <a:pPr>
            <a:buNone/>
          </a:pPr>
          <a:r>
            <a:rPr lang="lt-LT" sz="1600" dirty="0">
              <a:solidFill>
                <a:sysClr val="window" lastClr="FFFFFF"/>
              </a:solidFill>
              <a:latin typeface="Arial" panose="020B0604020202020204" pitchFamily="34" charset="0"/>
              <a:ea typeface="+mn-ea"/>
              <a:cs typeface="Arial" panose="020B0604020202020204" pitchFamily="34" charset="0"/>
            </a:rPr>
            <a:t>- </a:t>
          </a:r>
          <a:r>
            <a:rPr lang="en-US" sz="1600" dirty="0">
              <a:solidFill>
                <a:sysClr val="window" lastClr="FFFFFF"/>
              </a:solidFill>
              <a:latin typeface="Arial" panose="020B0604020202020204" pitchFamily="34" charset="0"/>
              <a:ea typeface="+mn-ea"/>
              <a:cs typeface="Arial" panose="020B0604020202020204" pitchFamily="34" charset="0"/>
            </a:rPr>
            <a:t>17 </a:t>
          </a:r>
          <a:r>
            <a:rPr lang="en-US" sz="1600" dirty="0" err="1">
              <a:solidFill>
                <a:sysClr val="window" lastClr="FFFFFF"/>
              </a:solidFill>
              <a:latin typeface="Arial" panose="020B0604020202020204" pitchFamily="34" charset="0"/>
              <a:ea typeface="+mn-ea"/>
              <a:cs typeface="Arial" panose="020B0604020202020204" pitchFamily="34" charset="0"/>
            </a:rPr>
            <a:t>projekt</a:t>
          </a:r>
          <a:r>
            <a:rPr lang="lt-LT" sz="1600" dirty="0">
              <a:solidFill>
                <a:sysClr val="window" lastClr="FFFFFF"/>
              </a:solidFill>
              <a:latin typeface="Arial" panose="020B0604020202020204" pitchFamily="34" charset="0"/>
              <a:ea typeface="+mn-ea"/>
              <a:cs typeface="Arial" panose="020B0604020202020204" pitchFamily="34" charset="0"/>
            </a:rPr>
            <a:t>ų</a:t>
          </a:r>
        </a:p>
      </dgm:t>
    </dgm:pt>
    <dgm:pt modelId="{3DFBC518-BC8D-47CE-94D8-7BAAFC1B247C}" type="parTrans" cxnId="{B7113D68-0AB1-4CA6-AEB9-1255BBF370BA}">
      <dgm:prSet/>
      <dgm:spPr/>
      <dgm:t>
        <a:bodyPr/>
        <a:lstStyle/>
        <a:p>
          <a:endParaRPr lang="lt-LT"/>
        </a:p>
      </dgm:t>
    </dgm:pt>
    <dgm:pt modelId="{9CA807EA-D2E8-484B-BD48-AF35773C25FC}" type="sibTrans" cxnId="{B7113D68-0AB1-4CA6-AEB9-1255BBF370BA}">
      <dgm:prSet/>
      <dgm:spPr>
        <a:xfrm rot="21600000">
          <a:off x="2135671" y="2332165"/>
          <a:ext cx="542013" cy="339532"/>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lt-LT" dirty="0">
            <a:solidFill>
              <a:sysClr val="window" lastClr="FFFFFF"/>
            </a:solidFill>
            <a:latin typeface="Calibri" panose="020F0502020204030204"/>
            <a:ea typeface="+mn-ea"/>
            <a:cs typeface="+mn-cs"/>
          </a:endParaRPr>
        </a:p>
      </dgm:t>
    </dgm:pt>
    <dgm:pt modelId="{5E6C2FF3-3DE0-4516-8873-24A0E186C1D9}">
      <dgm:prSet phldrT="[Tekstas]" custT="1"/>
      <dgm:spPr>
        <a:xfrm>
          <a:off x="3444027" y="2968764"/>
          <a:ext cx="1413033" cy="141303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1400" dirty="0">
              <a:solidFill>
                <a:srgbClr val="FF0000"/>
              </a:solidFill>
              <a:latin typeface="+mn-lt"/>
              <a:ea typeface="+mn-ea"/>
              <a:cs typeface="+mn-cs"/>
            </a:rPr>
            <a:t>1 SP Pridėtinei vertei, kokybei, nepageidaujamos priegaudos panaudojimui, taip pat žvejybos uostams iškrovimo aikštelėms, žuvų aukcionų salėms ir pastogėms skirtų projektų skaičius, </a:t>
          </a:r>
          <a:r>
            <a:rPr lang="en-US" sz="1400" dirty="0">
              <a:solidFill>
                <a:srgbClr val="FF0000"/>
              </a:solidFill>
              <a:latin typeface="+mn-lt"/>
              <a:ea typeface="+mn-ea"/>
              <a:cs typeface="+mn-cs"/>
            </a:rPr>
            <a:t> 27 </a:t>
          </a:r>
          <a:r>
            <a:rPr lang="lt-LT" sz="1400" dirty="0">
              <a:solidFill>
                <a:srgbClr val="FF0000"/>
              </a:solidFill>
              <a:latin typeface="+mn-lt"/>
              <a:ea typeface="+mn-ea"/>
              <a:cs typeface="+mn-cs"/>
            </a:rPr>
            <a:t>Vnt.</a:t>
          </a:r>
        </a:p>
        <a:p>
          <a:pPr>
            <a:buNone/>
          </a:pPr>
          <a:r>
            <a:rPr lang="en-US" sz="1600" dirty="0">
              <a:solidFill>
                <a:schemeClr val="bg1"/>
              </a:solidFill>
              <a:latin typeface="+mn-lt"/>
              <a:ea typeface="+mn-ea"/>
              <a:cs typeface="+mn-cs"/>
            </a:rPr>
            <a:t>+ 2 </a:t>
          </a:r>
          <a:r>
            <a:rPr lang="en-US" sz="1600" dirty="0" err="1">
              <a:solidFill>
                <a:schemeClr val="bg1"/>
              </a:solidFill>
              <a:latin typeface="+mn-lt"/>
              <a:ea typeface="+mn-ea"/>
              <a:cs typeface="+mn-cs"/>
            </a:rPr>
            <a:t>projektai</a:t>
          </a:r>
          <a:endParaRPr lang="lt-LT" sz="1600" dirty="0">
            <a:solidFill>
              <a:schemeClr val="bg1"/>
            </a:solidFill>
            <a:latin typeface="+mn-lt"/>
            <a:ea typeface="+mn-ea"/>
            <a:cs typeface="+mn-cs"/>
          </a:endParaRPr>
        </a:p>
        <a:p>
          <a:pPr>
            <a:buNone/>
          </a:pPr>
          <a:endParaRPr lang="lt-LT" sz="900" dirty="0">
            <a:solidFill>
              <a:sysClr val="window" lastClr="FFFFFF"/>
            </a:solidFill>
            <a:latin typeface="+mn-lt"/>
            <a:ea typeface="+mn-ea"/>
            <a:cs typeface="+mn-cs"/>
          </a:endParaRPr>
        </a:p>
      </dgm:t>
    </dgm:pt>
    <dgm:pt modelId="{44F73D43-F429-49DB-8C4E-61B3683A5CEA}" type="parTrans" cxnId="{019464BA-6435-435E-BE96-CB62B96B0377}">
      <dgm:prSet/>
      <dgm:spPr/>
      <dgm:t>
        <a:bodyPr/>
        <a:lstStyle/>
        <a:p>
          <a:endParaRPr lang="lt-LT"/>
        </a:p>
      </dgm:t>
    </dgm:pt>
    <dgm:pt modelId="{A7E4D3FB-ED34-4B75-A0DA-86CE29F6D09E}" type="sibTrans" cxnId="{019464BA-6435-435E-BE96-CB62B96B0377}">
      <dgm:prSet/>
      <dgm:spPr>
        <a:xfrm rot="21586121">
          <a:off x="2051139" y="1201142"/>
          <a:ext cx="358737" cy="339532"/>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lt-LT">
            <a:solidFill>
              <a:sysClr val="window" lastClr="FFFFFF"/>
            </a:solidFill>
            <a:latin typeface="Calibri" panose="020F0502020204030204"/>
            <a:ea typeface="+mn-ea"/>
            <a:cs typeface="+mn-cs"/>
          </a:endParaRPr>
        </a:p>
      </dgm:t>
    </dgm:pt>
    <dgm:pt modelId="{E7D78A9E-ED56-4206-994E-A57E76DB12DD}">
      <dgm:prSet phldrT="[Tekstas]" custT="1"/>
      <dgm:spPr>
        <a:xfrm>
          <a:off x="3037842" y="834012"/>
          <a:ext cx="1386850" cy="1123658"/>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lt-LT" sz="1400" dirty="0">
              <a:solidFill>
                <a:srgbClr val="FF0000"/>
              </a:solidFill>
              <a:latin typeface="Arial" panose="020B0604020202020204" pitchFamily="34" charset="0"/>
              <a:ea typeface="+mn-ea"/>
              <a:cs typeface="Arial" panose="020B0604020202020204" pitchFamily="34" charset="0"/>
            </a:rPr>
            <a:t>5 SP Perdirbimui skirtų projektų skaičius, </a:t>
          </a:r>
          <a:r>
            <a:rPr lang="en-US" sz="1400" dirty="0">
              <a:solidFill>
                <a:srgbClr val="FF0000"/>
              </a:solidFill>
              <a:latin typeface="Arial" panose="020B0604020202020204" pitchFamily="34" charset="0"/>
              <a:ea typeface="+mn-ea"/>
              <a:cs typeface="Arial" panose="020B0604020202020204" pitchFamily="34" charset="0"/>
            </a:rPr>
            <a:t>5 </a:t>
          </a:r>
          <a:r>
            <a:rPr lang="lt-LT" sz="1400" dirty="0">
              <a:solidFill>
                <a:srgbClr val="FF0000"/>
              </a:solidFill>
              <a:latin typeface="Arial" panose="020B0604020202020204" pitchFamily="34" charset="0"/>
              <a:ea typeface="+mn-ea"/>
              <a:cs typeface="Arial" panose="020B0604020202020204" pitchFamily="34" charset="0"/>
            </a:rPr>
            <a:t>vnt.</a:t>
          </a:r>
        </a:p>
        <a:p>
          <a:pPr>
            <a:buNone/>
          </a:pPr>
          <a:r>
            <a:rPr lang="en-US" sz="1600" dirty="0">
              <a:solidFill>
                <a:schemeClr val="bg1"/>
              </a:solidFill>
              <a:latin typeface="+mn-lt"/>
              <a:ea typeface="+mn-ea"/>
              <a:cs typeface="Arial" panose="020B0604020202020204" pitchFamily="34" charset="0"/>
            </a:rPr>
            <a:t>+ 12 </a:t>
          </a:r>
          <a:r>
            <a:rPr lang="en-US" sz="1600" dirty="0" err="1">
              <a:solidFill>
                <a:schemeClr val="bg1"/>
              </a:solidFill>
              <a:latin typeface="+mn-lt"/>
              <a:ea typeface="+mn-ea"/>
              <a:cs typeface="Arial" panose="020B0604020202020204" pitchFamily="34" charset="0"/>
            </a:rPr>
            <a:t>projekt</a:t>
          </a:r>
          <a:r>
            <a:rPr lang="lt-LT" sz="1600" dirty="0">
              <a:solidFill>
                <a:schemeClr val="bg1"/>
              </a:solidFill>
              <a:latin typeface="+mn-lt"/>
              <a:ea typeface="+mn-ea"/>
              <a:cs typeface="Arial" panose="020B0604020202020204" pitchFamily="34" charset="0"/>
            </a:rPr>
            <a:t>ų</a:t>
          </a:r>
          <a:r>
            <a:rPr lang="en-US" sz="1600" dirty="0">
              <a:solidFill>
                <a:schemeClr val="bg1"/>
              </a:solidFill>
              <a:latin typeface="+mn-lt"/>
              <a:ea typeface="+mn-ea"/>
              <a:cs typeface="Arial" panose="020B0604020202020204" pitchFamily="34" charset="0"/>
            </a:rPr>
            <a:t> </a:t>
          </a:r>
          <a:endParaRPr lang="lt-LT" sz="1600" dirty="0">
            <a:solidFill>
              <a:schemeClr val="bg1"/>
            </a:solidFill>
            <a:latin typeface="+mn-lt"/>
            <a:ea typeface="+mn-ea"/>
            <a:cs typeface="Arial" panose="020B0604020202020204" pitchFamily="34" charset="0"/>
          </a:endParaRPr>
        </a:p>
      </dgm:t>
    </dgm:pt>
    <dgm:pt modelId="{95E300E4-DA17-4494-A2D9-5FC2D3FA7AFE}" type="parTrans" cxnId="{E8890AC8-DF74-4EF6-95AA-B04F3AB1A589}">
      <dgm:prSet/>
      <dgm:spPr/>
      <dgm:t>
        <a:bodyPr/>
        <a:lstStyle/>
        <a:p>
          <a:endParaRPr lang="lt-LT"/>
        </a:p>
      </dgm:t>
    </dgm:pt>
    <dgm:pt modelId="{E3BC70E9-4CBF-45E9-82E5-56FB829A39D1}" type="sibTrans" cxnId="{E8890AC8-DF74-4EF6-95AA-B04F3AB1A589}">
      <dgm:prSet/>
      <dgm:spPr/>
      <dgm:t>
        <a:bodyPr/>
        <a:lstStyle/>
        <a:p>
          <a:endParaRPr lang="lt-LT"/>
        </a:p>
      </dgm:t>
    </dgm:pt>
    <dgm:pt modelId="{4954064E-0932-464A-AF50-C96418FFA137}" type="pres">
      <dgm:prSet presAssocID="{745BA540-15EE-4651-BE6B-C88C43D557C1}" presName="Name0" presStyleCnt="0">
        <dgm:presLayoutVars>
          <dgm:dir/>
          <dgm:resizeHandles val="exact"/>
        </dgm:presLayoutVars>
      </dgm:prSet>
      <dgm:spPr/>
      <dgm:t>
        <a:bodyPr/>
        <a:lstStyle/>
        <a:p>
          <a:endParaRPr lang="lt-LT"/>
        </a:p>
      </dgm:t>
    </dgm:pt>
    <dgm:pt modelId="{8A79AED1-8606-4BD5-9230-09C71A5A8333}" type="pres">
      <dgm:prSet presAssocID="{1B0B9DFE-4F36-4F64-BF4D-574160025BED}" presName="composite" presStyleCnt="0"/>
      <dgm:spPr/>
    </dgm:pt>
    <dgm:pt modelId="{21F90EFB-7661-48F3-AD8D-3945FB14F23F}" type="pres">
      <dgm:prSet presAssocID="{1B0B9DFE-4F36-4F64-BF4D-574160025BED}" presName="imagSh" presStyleLbl="bgImgPlace1" presStyleIdx="0" presStyleCnt="3" custScaleX="200095" custScaleY="173343" custLinFactNeighborX="-19717" custLinFactNeighborY="-36821"/>
      <dgm:spPr>
        <a:xfrm>
          <a:off x="263289" y="887266"/>
          <a:ext cx="1413033" cy="141303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gm:spPr>
    </dgm:pt>
    <dgm:pt modelId="{F9C7FB7A-EB7D-411C-9EF5-E89F365467B2}" type="pres">
      <dgm:prSet presAssocID="{1B0B9DFE-4F36-4F64-BF4D-574160025BED}" presName="txNode" presStyleLbl="node1" presStyleIdx="0" presStyleCnt="3" custScaleX="225991" custScaleY="167835" custLinFactNeighborX="26710" custLinFactNeighborY="1380">
        <dgm:presLayoutVars>
          <dgm:bulletEnabled val="1"/>
        </dgm:presLayoutVars>
      </dgm:prSet>
      <dgm:spPr/>
      <dgm:t>
        <a:bodyPr/>
        <a:lstStyle/>
        <a:p>
          <a:endParaRPr lang="lt-LT"/>
        </a:p>
      </dgm:t>
    </dgm:pt>
    <dgm:pt modelId="{1C9EED48-E6DB-46BC-BD41-5C09705C2AFC}" type="pres">
      <dgm:prSet presAssocID="{9CA807EA-D2E8-484B-BD48-AF35773C25FC}" presName="sibTrans" presStyleLbl="sibTrans2D1" presStyleIdx="0" presStyleCnt="2" custAng="20359277" custFlipHor="0" custScaleX="73877" custScaleY="181522" custLinFactY="-166546" custLinFactNeighborX="12156" custLinFactNeighborY="-200000"/>
      <dgm:spPr/>
      <dgm:t>
        <a:bodyPr/>
        <a:lstStyle/>
        <a:p>
          <a:endParaRPr lang="lt-LT"/>
        </a:p>
      </dgm:t>
    </dgm:pt>
    <dgm:pt modelId="{295B1D24-1B7B-485B-9AA4-7C6DB91A110D}" type="pres">
      <dgm:prSet presAssocID="{9CA807EA-D2E8-484B-BD48-AF35773C25FC}" presName="connTx" presStyleLbl="sibTrans2D1" presStyleIdx="0" presStyleCnt="2"/>
      <dgm:spPr/>
      <dgm:t>
        <a:bodyPr/>
        <a:lstStyle/>
        <a:p>
          <a:endParaRPr lang="lt-LT"/>
        </a:p>
      </dgm:t>
    </dgm:pt>
    <dgm:pt modelId="{CA6B7ACB-DAD7-44D7-8F36-E4CBD163BA0C}" type="pres">
      <dgm:prSet presAssocID="{5E6C2FF3-3DE0-4516-8873-24A0E186C1D9}" presName="composite" presStyleCnt="0"/>
      <dgm:spPr/>
    </dgm:pt>
    <dgm:pt modelId="{64F6FE17-BE74-40DF-AF7B-85885889DC73}" type="pres">
      <dgm:prSet presAssocID="{5E6C2FF3-3DE0-4516-8873-24A0E186C1D9}" presName="imagSh" presStyleLbl="bgImgPlace1" presStyleIdx="1" presStyleCnt="3" custScaleX="224571" custScaleY="184017" custLinFactX="8957" custLinFactY="11858" custLinFactNeighborX="100000" custLinFactNeighborY="100000"/>
      <dgm:spPr>
        <a:xfrm>
          <a:off x="2658846" y="2017961"/>
          <a:ext cx="1413033" cy="141303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12700" cap="flat" cmpd="sng" algn="ctr">
          <a:solidFill>
            <a:sysClr val="window" lastClr="FFFFFF">
              <a:hueOff val="0"/>
              <a:satOff val="0"/>
              <a:lumOff val="0"/>
              <a:alphaOff val="0"/>
            </a:sysClr>
          </a:solidFill>
          <a:prstDash val="solid"/>
          <a:miter lim="800000"/>
        </a:ln>
        <a:effectLst/>
      </dgm:spPr>
    </dgm:pt>
    <dgm:pt modelId="{986A1969-EF42-4295-91BC-43FD3AFEA3BD}" type="pres">
      <dgm:prSet presAssocID="{5E6C2FF3-3DE0-4516-8873-24A0E186C1D9}" presName="txNode" presStyleLbl="node1" presStyleIdx="1" presStyleCnt="3" custScaleX="277427" custScaleY="207221" custLinFactX="100000" custLinFactNeighborX="127868" custLinFactNeighborY="97212">
        <dgm:presLayoutVars>
          <dgm:bulletEnabled val="1"/>
        </dgm:presLayoutVars>
      </dgm:prSet>
      <dgm:spPr/>
      <dgm:t>
        <a:bodyPr/>
        <a:lstStyle/>
        <a:p>
          <a:endParaRPr lang="lt-LT"/>
        </a:p>
      </dgm:t>
    </dgm:pt>
    <dgm:pt modelId="{BA17596D-166F-411D-9575-4C9C303B2147}" type="pres">
      <dgm:prSet presAssocID="{A7E4D3FB-ED34-4B75-A0DA-86CE29F6D09E}" presName="sibTrans" presStyleLbl="sibTrans2D1" presStyleIdx="1" presStyleCnt="2" custAng="5286660" custScaleX="547619" custScaleY="152136" custLinFactX="-900000" custLinFactY="157848" custLinFactNeighborX="-910459" custLinFactNeighborY="200000"/>
      <dgm:spPr/>
      <dgm:t>
        <a:bodyPr/>
        <a:lstStyle/>
        <a:p>
          <a:endParaRPr lang="lt-LT"/>
        </a:p>
      </dgm:t>
    </dgm:pt>
    <dgm:pt modelId="{D005D7BF-4380-46FE-8FC5-223139BE0634}" type="pres">
      <dgm:prSet presAssocID="{A7E4D3FB-ED34-4B75-A0DA-86CE29F6D09E}" presName="connTx" presStyleLbl="sibTrans2D1" presStyleIdx="1" presStyleCnt="2"/>
      <dgm:spPr/>
      <dgm:t>
        <a:bodyPr/>
        <a:lstStyle/>
        <a:p>
          <a:endParaRPr lang="lt-LT"/>
        </a:p>
      </dgm:t>
    </dgm:pt>
    <dgm:pt modelId="{E3C64728-110A-4211-8A6E-A4E15E892D50}" type="pres">
      <dgm:prSet presAssocID="{E7D78A9E-ED56-4206-994E-A57E76DB12DD}" presName="composite" presStyleCnt="0"/>
      <dgm:spPr/>
    </dgm:pt>
    <dgm:pt modelId="{0A3AC48B-E8AE-4B7E-8A8D-FDF02428BF8C}" type="pres">
      <dgm:prSet presAssocID="{E7D78A9E-ED56-4206-994E-A57E76DB12DD}" presName="imagSh" presStyleLbl="bgImgPlace1" presStyleIdx="2" presStyleCnt="3" custScaleX="216862" custScaleY="169350" custLinFactX="-86220" custLinFactY="-16470" custLinFactNeighborX="-100000" custLinFactNeighborY="-100000"/>
      <dgm:spPr>
        <a:xfrm>
          <a:off x="2462489" y="188305"/>
          <a:ext cx="1413033" cy="141303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gm:spPr>
    </dgm:pt>
    <dgm:pt modelId="{B005F12B-7B32-49D3-9CC7-B1803448E52E}" type="pres">
      <dgm:prSet presAssocID="{E7D78A9E-ED56-4206-994E-A57E76DB12DD}" presName="txNode" presStyleLbl="node1" presStyleIdx="2" presStyleCnt="3" custScaleX="205879" custScaleY="109988" custLinFactY="-12378" custLinFactNeighborX="-55552" custLinFactNeighborY="-100000">
        <dgm:presLayoutVars>
          <dgm:bulletEnabled val="1"/>
        </dgm:presLayoutVars>
      </dgm:prSet>
      <dgm:spPr/>
      <dgm:t>
        <a:bodyPr/>
        <a:lstStyle/>
        <a:p>
          <a:endParaRPr lang="lt-LT"/>
        </a:p>
      </dgm:t>
    </dgm:pt>
  </dgm:ptLst>
  <dgm:cxnLst>
    <dgm:cxn modelId="{1F82E3E2-7884-4694-8FD4-F59DE6BC7B88}" type="presOf" srcId="{5E6C2FF3-3DE0-4516-8873-24A0E186C1D9}" destId="{986A1969-EF42-4295-91BC-43FD3AFEA3BD}" srcOrd="0" destOrd="0" presId="urn:microsoft.com/office/officeart/2005/8/layout/hProcess10"/>
    <dgm:cxn modelId="{09C05173-FB8B-4095-A6C2-6937799DFD5D}" type="presOf" srcId="{9CA807EA-D2E8-484B-BD48-AF35773C25FC}" destId="{295B1D24-1B7B-485B-9AA4-7C6DB91A110D}" srcOrd="1" destOrd="0" presId="urn:microsoft.com/office/officeart/2005/8/layout/hProcess10"/>
    <dgm:cxn modelId="{B7113D68-0AB1-4CA6-AEB9-1255BBF370BA}" srcId="{745BA540-15EE-4651-BE6B-C88C43D557C1}" destId="{1B0B9DFE-4F36-4F64-BF4D-574160025BED}" srcOrd="0" destOrd="0" parTransId="{3DFBC518-BC8D-47CE-94D8-7BAAFC1B247C}" sibTransId="{9CA807EA-D2E8-484B-BD48-AF35773C25FC}"/>
    <dgm:cxn modelId="{EF250E4E-3355-4192-BB60-3F3015D6B04F}" type="presOf" srcId="{745BA540-15EE-4651-BE6B-C88C43D557C1}" destId="{4954064E-0932-464A-AF50-C96418FFA137}" srcOrd="0" destOrd="0" presId="urn:microsoft.com/office/officeart/2005/8/layout/hProcess10"/>
    <dgm:cxn modelId="{019464BA-6435-435E-BE96-CB62B96B0377}" srcId="{745BA540-15EE-4651-BE6B-C88C43D557C1}" destId="{5E6C2FF3-3DE0-4516-8873-24A0E186C1D9}" srcOrd="1" destOrd="0" parTransId="{44F73D43-F429-49DB-8C4E-61B3683A5CEA}" sibTransId="{A7E4D3FB-ED34-4B75-A0DA-86CE29F6D09E}"/>
    <dgm:cxn modelId="{F5AA8842-E760-41C1-B5C2-B9ADAF62F168}" type="presOf" srcId="{A7E4D3FB-ED34-4B75-A0DA-86CE29F6D09E}" destId="{D005D7BF-4380-46FE-8FC5-223139BE0634}" srcOrd="1" destOrd="0" presId="urn:microsoft.com/office/officeart/2005/8/layout/hProcess10"/>
    <dgm:cxn modelId="{1835EDB1-C8A6-4F56-8E3F-CD7ECDFE888A}" type="presOf" srcId="{1B0B9DFE-4F36-4F64-BF4D-574160025BED}" destId="{F9C7FB7A-EB7D-411C-9EF5-E89F365467B2}" srcOrd="0" destOrd="0" presId="urn:microsoft.com/office/officeart/2005/8/layout/hProcess10"/>
    <dgm:cxn modelId="{5D8443F9-CFE3-405E-94ED-54FFBFDE685E}" type="presOf" srcId="{A7E4D3FB-ED34-4B75-A0DA-86CE29F6D09E}" destId="{BA17596D-166F-411D-9575-4C9C303B2147}" srcOrd="0" destOrd="0" presId="urn:microsoft.com/office/officeart/2005/8/layout/hProcess10"/>
    <dgm:cxn modelId="{E8890AC8-DF74-4EF6-95AA-B04F3AB1A589}" srcId="{745BA540-15EE-4651-BE6B-C88C43D557C1}" destId="{E7D78A9E-ED56-4206-994E-A57E76DB12DD}" srcOrd="2" destOrd="0" parTransId="{95E300E4-DA17-4494-A2D9-5FC2D3FA7AFE}" sibTransId="{E3BC70E9-4CBF-45E9-82E5-56FB829A39D1}"/>
    <dgm:cxn modelId="{B4E8E640-2441-4834-B2F4-BF7BCC9319E0}" type="presOf" srcId="{9CA807EA-D2E8-484B-BD48-AF35773C25FC}" destId="{1C9EED48-E6DB-46BC-BD41-5C09705C2AFC}" srcOrd="0" destOrd="0" presId="urn:microsoft.com/office/officeart/2005/8/layout/hProcess10"/>
    <dgm:cxn modelId="{F1017127-9638-4C60-AFB5-B09EB3229F3B}" type="presOf" srcId="{E7D78A9E-ED56-4206-994E-A57E76DB12DD}" destId="{B005F12B-7B32-49D3-9CC7-B1803448E52E}" srcOrd="0" destOrd="0" presId="urn:microsoft.com/office/officeart/2005/8/layout/hProcess10"/>
    <dgm:cxn modelId="{E0C439A1-54E1-47FB-A134-7FCB8CE5A36B}" type="presParOf" srcId="{4954064E-0932-464A-AF50-C96418FFA137}" destId="{8A79AED1-8606-4BD5-9230-09C71A5A8333}" srcOrd="0" destOrd="0" presId="urn:microsoft.com/office/officeart/2005/8/layout/hProcess10"/>
    <dgm:cxn modelId="{4C41DFBE-6188-41E0-8C5E-E443747BE1CF}" type="presParOf" srcId="{8A79AED1-8606-4BD5-9230-09C71A5A8333}" destId="{21F90EFB-7661-48F3-AD8D-3945FB14F23F}" srcOrd="0" destOrd="0" presId="urn:microsoft.com/office/officeart/2005/8/layout/hProcess10"/>
    <dgm:cxn modelId="{DDF9EFB6-9C1A-477D-AE92-0136ED071FC2}" type="presParOf" srcId="{8A79AED1-8606-4BD5-9230-09C71A5A8333}" destId="{F9C7FB7A-EB7D-411C-9EF5-E89F365467B2}" srcOrd="1" destOrd="0" presId="urn:microsoft.com/office/officeart/2005/8/layout/hProcess10"/>
    <dgm:cxn modelId="{8477B05A-0169-4AFE-A4A3-EF0E12627D29}" type="presParOf" srcId="{4954064E-0932-464A-AF50-C96418FFA137}" destId="{1C9EED48-E6DB-46BC-BD41-5C09705C2AFC}" srcOrd="1" destOrd="0" presId="urn:microsoft.com/office/officeart/2005/8/layout/hProcess10"/>
    <dgm:cxn modelId="{2B4ACB8F-2E7F-4AE0-8C01-27416B14FB38}" type="presParOf" srcId="{1C9EED48-E6DB-46BC-BD41-5C09705C2AFC}" destId="{295B1D24-1B7B-485B-9AA4-7C6DB91A110D}" srcOrd="0" destOrd="0" presId="urn:microsoft.com/office/officeart/2005/8/layout/hProcess10"/>
    <dgm:cxn modelId="{8C3E0929-FBE9-4065-BDB0-5D19ED23279E}" type="presParOf" srcId="{4954064E-0932-464A-AF50-C96418FFA137}" destId="{CA6B7ACB-DAD7-44D7-8F36-E4CBD163BA0C}" srcOrd="2" destOrd="0" presId="urn:microsoft.com/office/officeart/2005/8/layout/hProcess10"/>
    <dgm:cxn modelId="{2AAACBEF-633E-4994-9E68-DA2591C8A476}" type="presParOf" srcId="{CA6B7ACB-DAD7-44D7-8F36-E4CBD163BA0C}" destId="{64F6FE17-BE74-40DF-AF7B-85885889DC73}" srcOrd="0" destOrd="0" presId="urn:microsoft.com/office/officeart/2005/8/layout/hProcess10"/>
    <dgm:cxn modelId="{3FAB0FBC-A6F9-4755-9620-C1C65CB98C50}" type="presParOf" srcId="{CA6B7ACB-DAD7-44D7-8F36-E4CBD163BA0C}" destId="{986A1969-EF42-4295-91BC-43FD3AFEA3BD}" srcOrd="1" destOrd="0" presId="urn:microsoft.com/office/officeart/2005/8/layout/hProcess10"/>
    <dgm:cxn modelId="{4860D410-F77E-45FC-B174-8C2B0A7804A5}" type="presParOf" srcId="{4954064E-0932-464A-AF50-C96418FFA137}" destId="{BA17596D-166F-411D-9575-4C9C303B2147}" srcOrd="3" destOrd="0" presId="urn:microsoft.com/office/officeart/2005/8/layout/hProcess10"/>
    <dgm:cxn modelId="{E2419B79-95F1-4A66-BFBB-7978B2F0D6AD}" type="presParOf" srcId="{BA17596D-166F-411D-9575-4C9C303B2147}" destId="{D005D7BF-4380-46FE-8FC5-223139BE0634}" srcOrd="0" destOrd="0" presId="urn:microsoft.com/office/officeart/2005/8/layout/hProcess10"/>
    <dgm:cxn modelId="{41F2B28E-A07C-458D-A6EB-AF04B3856014}" type="presParOf" srcId="{4954064E-0932-464A-AF50-C96418FFA137}" destId="{E3C64728-110A-4211-8A6E-A4E15E892D50}" srcOrd="4" destOrd="0" presId="urn:microsoft.com/office/officeart/2005/8/layout/hProcess10"/>
    <dgm:cxn modelId="{D9092B92-2A2E-44E4-82AD-3AA946142283}" type="presParOf" srcId="{E3C64728-110A-4211-8A6E-A4E15E892D50}" destId="{0A3AC48B-E8AE-4B7E-8A8D-FDF02428BF8C}" srcOrd="0" destOrd="0" presId="urn:microsoft.com/office/officeart/2005/8/layout/hProcess10"/>
    <dgm:cxn modelId="{E7713739-7005-4E2D-94EE-6CF84BB7E4D0}" type="presParOf" srcId="{E3C64728-110A-4211-8A6E-A4E15E892D50}" destId="{B005F12B-7B32-49D3-9CC7-B1803448E52E}"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0.81038</cdr:x>
      <cdr:y>0.04324</cdr:y>
    </cdr:from>
    <cdr:to>
      <cdr:x>0.99737</cdr:x>
      <cdr:y>0.20309</cdr:y>
    </cdr:to>
    <cdr:sp macro="" textlink="">
      <cdr:nvSpPr>
        <cdr:cNvPr id="2" name="TextBox 7">
          <a:extLst xmlns:a="http://schemas.openxmlformats.org/drawingml/2006/main">
            <a:ext uri="{FF2B5EF4-FFF2-40B4-BE49-F238E27FC236}">
              <a16:creationId xmlns:a16="http://schemas.microsoft.com/office/drawing/2014/main" xmlns="" id="{A05C5406-BDD6-42A4-AABC-C0AE595BBC8C}"/>
            </a:ext>
          </a:extLst>
        </cdr:cNvPr>
        <cdr:cNvSpPr txBox="1"/>
      </cdr:nvSpPr>
      <cdr:spPr>
        <a:xfrm xmlns:a="http://schemas.openxmlformats.org/drawingml/2006/main">
          <a:off x="7177499" y="141527"/>
          <a:ext cx="1656184"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r>
            <a:rPr lang="lt-LT" sz="1400" dirty="0"/>
            <a:t>Rezervo suma 971.001 Eur</a:t>
          </a:r>
        </a:p>
      </cdr:txBody>
    </cdr:sp>
  </cdr:relSizeAnchor>
</c:userShapes>
</file>

<file path=ppt/drawings/drawing2.xml><?xml version="1.0" encoding="utf-8"?>
<c:userShapes xmlns:c="http://schemas.openxmlformats.org/drawingml/2006/chart">
  <cdr:relSizeAnchor xmlns:cdr="http://schemas.openxmlformats.org/drawingml/2006/chartDrawing">
    <cdr:from>
      <cdr:x>0.81301</cdr:x>
      <cdr:y>0.0673</cdr:y>
    </cdr:from>
    <cdr:to>
      <cdr:x>1</cdr:x>
      <cdr:y>0.24604</cdr:y>
    </cdr:to>
    <cdr:sp macro="" textlink="">
      <cdr:nvSpPr>
        <cdr:cNvPr id="2" name="TextBox 7">
          <a:extLst xmlns:a="http://schemas.openxmlformats.org/drawingml/2006/main">
            <a:ext uri="{FF2B5EF4-FFF2-40B4-BE49-F238E27FC236}">
              <a16:creationId xmlns:a16="http://schemas.microsoft.com/office/drawing/2014/main" xmlns="" id="{A05C5406-BDD6-42A4-AABC-C0AE595BBC8C}"/>
            </a:ext>
          </a:extLst>
        </cdr:cNvPr>
        <cdr:cNvSpPr txBox="1"/>
      </cdr:nvSpPr>
      <cdr:spPr>
        <a:xfrm xmlns:a="http://schemas.openxmlformats.org/drawingml/2006/main">
          <a:off x="7200798" y="220187"/>
          <a:ext cx="1656184"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xmlns:a="http://schemas.openxmlformats.org/drawingml/2006/main">
          <a:r>
            <a:rPr lang="lt-LT" sz="1600" dirty="0"/>
            <a:t>Rezervo suma 1.980.441 Eur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E8BA8F39-EC51-434D-8106-80D61FEF17B8}" type="datetimeFigureOut">
              <a:rPr lang="lt-LT" smtClean="0"/>
              <a:t>2019-01-18</a:t>
            </a:fld>
            <a:endParaRPr lang="lt-LT"/>
          </a:p>
        </p:txBody>
      </p:sp>
      <p:sp>
        <p:nvSpPr>
          <p:cNvPr id="4" name="Footer Placeholder 3"/>
          <p:cNvSpPr>
            <a:spLocks noGrp="1"/>
          </p:cNvSpPr>
          <p:nvPr>
            <p:ph type="ftr" sz="quarter" idx="2"/>
          </p:nvPr>
        </p:nvSpPr>
        <p:spPr>
          <a:xfrm>
            <a:off x="0" y="9429750"/>
            <a:ext cx="2944958" cy="496888"/>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51098" y="9429750"/>
            <a:ext cx="2944958" cy="496888"/>
          </a:xfrm>
          <a:prstGeom prst="rect">
            <a:avLst/>
          </a:prstGeom>
        </p:spPr>
        <p:txBody>
          <a:bodyPr vert="horz" lIns="91440" tIns="45720" rIns="91440" bIns="45720" rtlCol="0" anchor="b"/>
          <a:lstStyle>
            <a:lvl1pPr algn="r">
              <a:defRPr sz="1200"/>
            </a:lvl1pPr>
          </a:lstStyle>
          <a:p>
            <a:fld id="{EB2EE37A-A0DB-422E-B6E8-C6720AAC6930}" type="slidenum">
              <a:rPr lang="lt-LT" smtClean="0"/>
              <a:t>‹#›</a:t>
            </a:fld>
            <a:endParaRPr lang="lt-LT"/>
          </a:p>
        </p:txBody>
      </p:sp>
    </p:spTree>
    <p:extLst>
      <p:ext uri="{BB962C8B-B14F-4D97-AF65-F5344CB8AC3E}">
        <p14:creationId xmlns:p14="http://schemas.microsoft.com/office/powerpoint/2010/main" val="1234011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27798E3-C215-4D8A-A84D-1B2CE74C30D0}" type="datetimeFigureOut">
              <a:rPr lang="lt-LT" smtClean="0"/>
              <a:t>2019-01-18</a:t>
            </a:fld>
            <a:endParaRPr lang="lt-LT"/>
          </a:p>
        </p:txBody>
      </p:sp>
      <p:sp>
        <p:nvSpPr>
          <p:cNvPr id="4" name="Skaidrės vaizdo vietos rezervavimo ženkla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A6D856B-F536-4F48-BBE5-5AE87F9361CA}" type="slidenum">
              <a:rPr lang="lt-LT" smtClean="0"/>
              <a:t>‹#›</a:t>
            </a:fld>
            <a:endParaRPr lang="lt-LT"/>
          </a:p>
        </p:txBody>
      </p:sp>
    </p:spTree>
    <p:extLst>
      <p:ext uri="{BB962C8B-B14F-4D97-AF65-F5344CB8AC3E}">
        <p14:creationId xmlns:p14="http://schemas.microsoft.com/office/powerpoint/2010/main" val="82937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kaidrės vaizdo vietos rezervavimo ženklas 1">
            <a:extLst>
              <a:ext uri="{FF2B5EF4-FFF2-40B4-BE49-F238E27FC236}">
                <a16:creationId xmlns:a16="http://schemas.microsoft.com/office/drawing/2014/main" xmlns="" id="{C91B17F6-4573-4A91-8E75-162626C97C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Pastabų vietos rezervavimo ženklas 2">
            <a:extLst>
              <a:ext uri="{FF2B5EF4-FFF2-40B4-BE49-F238E27FC236}">
                <a16:creationId xmlns:a16="http://schemas.microsoft.com/office/drawing/2014/main" xmlns="" id="{60D8E021-5ABF-46DA-B648-95ECAE1B2E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lt-LT"/>
          </a:p>
        </p:txBody>
      </p:sp>
      <p:sp>
        <p:nvSpPr>
          <p:cNvPr id="23556" name="Skaidrės numerio vietos rezervavimo ženklas 3">
            <a:extLst>
              <a:ext uri="{FF2B5EF4-FFF2-40B4-BE49-F238E27FC236}">
                <a16:creationId xmlns:a16="http://schemas.microsoft.com/office/drawing/2014/main" xmlns="" id="{81FEBEC6-6ADB-4B05-97F5-EBDAE5B9E4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418F30-1FB9-444F-9A3D-6D5771210D00}" type="slidenum">
              <a:rPr lang="lt-LT" altLang="lt-LT" smtClean="0">
                <a:latin typeface="Arial" panose="020B0604020202020204" pitchFamily="34" charset="0"/>
              </a:rPr>
              <a:pPr>
                <a:spcBef>
                  <a:spcPct val="0"/>
                </a:spcBef>
              </a:pPr>
              <a:t>18</a:t>
            </a:fld>
            <a:endParaRPr lang="lt-LT" altLang="lt-LT">
              <a:latin typeface="Arial" panose="020B0604020202020204" pitchFamily="34" charset="0"/>
            </a:endParaRPr>
          </a:p>
        </p:txBody>
      </p:sp>
    </p:spTree>
    <p:extLst>
      <p:ext uri="{BB962C8B-B14F-4D97-AF65-F5344CB8AC3E}">
        <p14:creationId xmlns:p14="http://schemas.microsoft.com/office/powerpoint/2010/main" val="332812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en-US"/>
              <a:t>Click to edit Master title style</a:t>
            </a:r>
            <a:endParaRPr lang="lt-LT"/>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EEC06C-8FF5-4F4B-8ABA-15E2FBAB7453}"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67687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a:t>Click to edit Master title style</a:t>
            </a:r>
            <a:endParaRPr lang="lt-LT"/>
          </a:p>
        </p:txBody>
      </p:sp>
      <p:sp>
        <p:nvSpPr>
          <p:cNvPr id="3" name="Vertikalaus teksto vietos rezervavimo ženklas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BFC101E-3B1F-4F6F-A50A-447FD9137883}"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206412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en-US"/>
              <a:t>Click to edit Master title style</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4702D39-102A-451D-ABB5-0B9D7D8C5F00}"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25447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a:t>Click to edit Master title style</a:t>
            </a:r>
            <a:endParaRPr lang="lt-LT"/>
          </a:p>
        </p:txBody>
      </p:sp>
      <p:sp>
        <p:nvSpPr>
          <p:cNvPr id="3" name="Turinio vietos rezervavimo ženklas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67F926C-539B-412B-925C-F0AFF2B4F7DD}"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84100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B050A6-EA58-4492-9057-A8983BE52F2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71846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a:t>Click to edit Master title style</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5562374-8604-486A-85C3-8177BFDE64D6}"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291092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en-US"/>
              <a:t>Click to edit Master title style</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4783494-4985-4880-A496-1513FE99C570}"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414673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a:t>Click to edit Master title style</a:t>
            </a:r>
            <a:endParaRPr lang="lt-LT"/>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8B40B91-4BE3-45CB-8012-E09BD55529FB}"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06820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E527C52-9B1B-4B03-863B-6588E6C27A1A}"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01108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0BDFADB-B78D-4661-8AD7-0F527DE09DC5}"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90829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lt-LT" noProof="0"/>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A454FBD-DBD1-4BFB-98A6-EDBEE739E2D5}"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29874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E43F066-766E-42F4-8EFF-C484CAA9220E}" type="slidenum">
              <a:rPr lang="en-US" altLang="lt-LT" smtClean="0">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809114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ma.l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tar.lt/portal/lt/legalAct/66252da0045311e9a5eaf2cd290f1944"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nma.lt/" TargetMode="External"/><Relationship Id="rId4" Type="http://schemas.openxmlformats.org/officeDocument/2006/relationships/hyperlink" Target="https://www.e-tar.lt/portal/lt/legalAct/f6de0230044511e9a5eaf2cd290f194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nma.l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ntraštė 3">
            <a:extLst>
              <a:ext uri="{FF2B5EF4-FFF2-40B4-BE49-F238E27FC236}">
                <a16:creationId xmlns:a16="http://schemas.microsoft.com/office/drawing/2014/main" xmlns="" id="{5E0CEA0D-AEA3-4E1B-B191-45681CCB25F5}"/>
              </a:ext>
            </a:extLst>
          </p:cNvPr>
          <p:cNvSpPr>
            <a:spLocks noGrp="1"/>
          </p:cNvSpPr>
          <p:nvPr>
            <p:ph type="ctrTitle"/>
          </p:nvPr>
        </p:nvSpPr>
        <p:spPr>
          <a:xfrm>
            <a:off x="500063" y="1628775"/>
            <a:ext cx="8215312" cy="2016125"/>
          </a:xfrm>
        </p:spPr>
        <p:txBody>
          <a:bodyPr/>
          <a:lstStyle/>
          <a:p>
            <a:r>
              <a:rPr lang="lt-LT" altLang="lt-LT" sz="3000" b="1" dirty="0">
                <a:latin typeface="Times New Roman" panose="02020603050405020304" pitchFamily="18" charset="0"/>
                <a:cs typeface="Times New Roman" panose="02020603050405020304" pitchFamily="18" charset="0"/>
              </a:rPr>
              <a:t>Lietuvos žuvininkystės sektoriaus 2014–2020 metų veiksmų programos įgyvendinimo rezultatų apžvalga</a:t>
            </a:r>
          </a:p>
        </p:txBody>
      </p:sp>
      <p:pic>
        <p:nvPicPr>
          <p:cNvPr id="5123" name="Paveikslėlis 3">
            <a:extLst>
              <a:ext uri="{FF2B5EF4-FFF2-40B4-BE49-F238E27FC236}">
                <a16:creationId xmlns:a16="http://schemas.microsoft.com/office/drawing/2014/main" xmlns="" id="{5565FC81-7853-457F-8E40-8CA214FF26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4221163"/>
            <a:ext cx="53578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714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ntraštė 1">
            <a:extLst>
              <a:ext uri="{FF2B5EF4-FFF2-40B4-BE49-F238E27FC236}">
                <a16:creationId xmlns:a16="http://schemas.microsoft.com/office/drawing/2014/main" xmlns="" id="{4ED2C7EE-E847-4BBD-831E-7EB4631ED267}"/>
              </a:ext>
            </a:extLst>
          </p:cNvPr>
          <p:cNvSpPr>
            <a:spLocks noGrp="1"/>
          </p:cNvSpPr>
          <p:nvPr>
            <p:ph type="title"/>
          </p:nvPr>
        </p:nvSpPr>
        <p:spPr>
          <a:xfrm>
            <a:off x="612068" y="426756"/>
            <a:ext cx="8244408" cy="863600"/>
          </a:xfrm>
        </p:spPr>
        <p:txBody>
          <a:bodyPr/>
          <a:lstStyle/>
          <a:p>
            <a:r>
              <a:rPr lang="lt-LT" sz="2000" b="1" kern="1200" dirty="0">
                <a:solidFill>
                  <a:srgbClr val="0070C0"/>
                </a:solidFill>
                <a:ea typeface="+mn-ea"/>
                <a:cs typeface="Times New Roman" panose="02020603050405020304" pitchFamily="18" charset="0"/>
              </a:rPr>
              <a:t>Aktualios nuorodos :</a:t>
            </a:r>
            <a:endParaRPr lang="lt-LT" altLang="lt-LT" sz="1900" b="1" dirty="0">
              <a:latin typeface="Times New Roman" panose="02020603050405020304" pitchFamily="18" charset="0"/>
              <a:cs typeface="Times New Roman" panose="02020603050405020304" pitchFamily="18" charset="0"/>
            </a:endParaRPr>
          </a:p>
        </p:txBody>
      </p:sp>
      <p:pic>
        <p:nvPicPr>
          <p:cNvPr id="6147" name="Paveikslėlis 1">
            <a:extLst>
              <a:ext uri="{FF2B5EF4-FFF2-40B4-BE49-F238E27FC236}">
                <a16:creationId xmlns:a16="http://schemas.microsoft.com/office/drawing/2014/main" xmlns="" id="{B4582F80-0EE1-44EB-969E-2756A6FA52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267026"/>
            <a:ext cx="2699792" cy="58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7DE94457-5B93-49D2-8736-7D6D938C49AC}"/>
              </a:ext>
            </a:extLst>
          </p:cNvPr>
          <p:cNvSpPr txBox="1">
            <a:spLocks/>
          </p:cNvSpPr>
          <p:nvPr/>
        </p:nvSpPr>
        <p:spPr bwMode="auto">
          <a:xfrm>
            <a:off x="359531" y="1124745"/>
            <a:ext cx="8424937" cy="514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endParaRPr lang="lt-LT" sz="1200" dirty="0"/>
          </a:p>
          <a:p>
            <a:r>
              <a:rPr lang="lt-LT" sz="1200" dirty="0"/>
              <a:t>Taip pat Nacionalinės mokėjimo agentūros prie ŽŪM tinklalapyje galite rasti informaciją apie pateiktas paraiškas, atrinktų projektų sąrašą su detalia informaciją, statistiką apie Veiksmų programos įgyvendinimą ir kitą:</a:t>
            </a:r>
          </a:p>
          <a:p>
            <a:endParaRPr lang="lt-LT" sz="1200" dirty="0"/>
          </a:p>
          <a:p>
            <a:r>
              <a:rPr lang="lt-LT" sz="1200" dirty="0">
                <a:hlinkClick r:id="rId3"/>
              </a:rPr>
              <a:t>www.nma.lt</a:t>
            </a:r>
            <a:r>
              <a:rPr lang="lt-LT" sz="1200" dirty="0"/>
              <a:t>                 PARAMA ŽUVININKYSTEI                INFORMACIJA APIE ĮGYVENDINAMAS PROGRAMAS                                 </a:t>
            </a:r>
          </a:p>
          <a:p>
            <a:endParaRPr lang="lt-LT" sz="1200" dirty="0"/>
          </a:p>
          <a:p>
            <a:r>
              <a:rPr lang="lt-LT" sz="1200" dirty="0"/>
              <a:t>LIETUVOS ŽUVININKYSTĖS SEKTORIAUS 2014-2020 M. VEIKSMŲ PROGRAMA    </a:t>
            </a:r>
          </a:p>
          <a:p>
            <a:r>
              <a:rPr lang="lt-LT" sz="1200" dirty="0"/>
              <a:t>                                           </a:t>
            </a:r>
          </a:p>
          <a:p>
            <a:r>
              <a:rPr lang="lt-LT" sz="1200" dirty="0"/>
              <a:t>INFORMACIJA  APIE  PAREIŠKĖJUS IR PARAMOS GAVĖJUS</a:t>
            </a:r>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p:txBody>
      </p:sp>
      <p:sp>
        <p:nvSpPr>
          <p:cNvPr id="10" name="Rodyklė: dešinėn 9">
            <a:extLst>
              <a:ext uri="{FF2B5EF4-FFF2-40B4-BE49-F238E27FC236}">
                <a16:creationId xmlns:a16="http://schemas.microsoft.com/office/drawing/2014/main" xmlns="" id="{BDEF7D9B-A0B9-4CC8-B880-A4475D61B32C}"/>
              </a:ext>
            </a:extLst>
          </p:cNvPr>
          <p:cNvSpPr/>
          <p:nvPr/>
        </p:nvSpPr>
        <p:spPr>
          <a:xfrm>
            <a:off x="7668344" y="2321438"/>
            <a:ext cx="432048" cy="45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 </a:t>
            </a:r>
          </a:p>
        </p:txBody>
      </p:sp>
      <p:sp>
        <p:nvSpPr>
          <p:cNvPr id="11" name="Rodyklė: dešinėn 10">
            <a:extLst>
              <a:ext uri="{FF2B5EF4-FFF2-40B4-BE49-F238E27FC236}">
                <a16:creationId xmlns:a16="http://schemas.microsoft.com/office/drawing/2014/main" xmlns="" id="{C9243C20-5DFA-4191-8B19-6C8BF9AD2159}"/>
              </a:ext>
            </a:extLst>
          </p:cNvPr>
          <p:cNvSpPr/>
          <p:nvPr/>
        </p:nvSpPr>
        <p:spPr>
          <a:xfrm>
            <a:off x="1691680" y="1942626"/>
            <a:ext cx="4320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Rodyklė: dešinėn 12">
            <a:extLst>
              <a:ext uri="{FF2B5EF4-FFF2-40B4-BE49-F238E27FC236}">
                <a16:creationId xmlns:a16="http://schemas.microsoft.com/office/drawing/2014/main" xmlns="" id="{838160A5-35D3-4964-9F29-A4F011FAD829}"/>
              </a:ext>
            </a:extLst>
          </p:cNvPr>
          <p:cNvSpPr/>
          <p:nvPr/>
        </p:nvSpPr>
        <p:spPr>
          <a:xfrm>
            <a:off x="4148515" y="1919766"/>
            <a:ext cx="4320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Rodyklė: dešinėn 13">
            <a:extLst>
              <a:ext uri="{FF2B5EF4-FFF2-40B4-BE49-F238E27FC236}">
                <a16:creationId xmlns:a16="http://schemas.microsoft.com/office/drawing/2014/main" xmlns="" id="{7E579FAA-226D-48E9-8707-34146ADFC4D1}"/>
              </a:ext>
            </a:extLst>
          </p:cNvPr>
          <p:cNvSpPr/>
          <p:nvPr/>
        </p:nvSpPr>
        <p:spPr>
          <a:xfrm>
            <a:off x="1259632" y="2320502"/>
            <a:ext cx="4320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3" name="Paveikslėlis 2">
            <a:extLst>
              <a:ext uri="{FF2B5EF4-FFF2-40B4-BE49-F238E27FC236}">
                <a16:creationId xmlns:a16="http://schemas.microsoft.com/office/drawing/2014/main" xmlns="" id="{36B413B7-A3BF-428F-A043-588EABA80BFA}"/>
              </a:ext>
            </a:extLst>
          </p:cNvPr>
          <p:cNvPicPr>
            <a:picLocks noChangeAspect="1"/>
          </p:cNvPicPr>
          <p:nvPr/>
        </p:nvPicPr>
        <p:blipFill>
          <a:blip r:embed="rId4"/>
          <a:stretch>
            <a:fillRect/>
          </a:stretch>
        </p:blipFill>
        <p:spPr>
          <a:xfrm>
            <a:off x="1800200" y="2966195"/>
            <a:ext cx="5868144" cy="3300831"/>
          </a:xfrm>
          <a:prstGeom prst="rect">
            <a:avLst/>
          </a:prstGeom>
        </p:spPr>
      </p:pic>
    </p:spTree>
    <p:extLst>
      <p:ext uri="{BB962C8B-B14F-4D97-AF65-F5344CB8AC3E}">
        <p14:creationId xmlns:p14="http://schemas.microsoft.com/office/powerpoint/2010/main" val="2559657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ntraštė 3">
            <a:extLst>
              <a:ext uri="{FF2B5EF4-FFF2-40B4-BE49-F238E27FC236}">
                <a16:creationId xmlns:a16="http://schemas.microsoft.com/office/drawing/2014/main" xmlns="" id="{5E0CEA0D-AEA3-4E1B-B191-45681CCB25F5}"/>
              </a:ext>
            </a:extLst>
          </p:cNvPr>
          <p:cNvSpPr>
            <a:spLocks noGrp="1"/>
          </p:cNvSpPr>
          <p:nvPr>
            <p:ph type="ctrTitle"/>
          </p:nvPr>
        </p:nvSpPr>
        <p:spPr>
          <a:xfrm>
            <a:off x="500063" y="1628775"/>
            <a:ext cx="8215312" cy="2016125"/>
          </a:xfrm>
        </p:spPr>
        <p:txBody>
          <a:bodyPr/>
          <a:lstStyle/>
          <a:p>
            <a:r>
              <a:rPr lang="lt-LT" altLang="lt-LT" sz="3000" b="1" dirty="0">
                <a:latin typeface="Times New Roman" panose="02020603050405020304" pitchFamily="18" charset="0"/>
                <a:cs typeface="Times New Roman" panose="02020603050405020304" pitchFamily="18" charset="0"/>
              </a:rPr>
              <a:t>Lietuvos žuvininkystės sektoriaus 2014–2020 metų veiksmų programos numatomų keitimų  apžvalga</a:t>
            </a:r>
          </a:p>
        </p:txBody>
      </p:sp>
      <p:pic>
        <p:nvPicPr>
          <p:cNvPr id="5123" name="Paveikslėlis 3">
            <a:extLst>
              <a:ext uri="{FF2B5EF4-FFF2-40B4-BE49-F238E27FC236}">
                <a16:creationId xmlns:a16="http://schemas.microsoft.com/office/drawing/2014/main" xmlns="" id="{5565FC81-7853-457F-8E40-8CA214FF26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4221163"/>
            <a:ext cx="53578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858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ntraštė 1">
            <a:extLst>
              <a:ext uri="{FF2B5EF4-FFF2-40B4-BE49-F238E27FC236}">
                <a16:creationId xmlns:a16="http://schemas.microsoft.com/office/drawing/2014/main" xmlns="" id="{4ED2C7EE-E847-4BBD-831E-7EB4631ED267}"/>
              </a:ext>
            </a:extLst>
          </p:cNvPr>
          <p:cNvSpPr>
            <a:spLocks noGrp="1"/>
          </p:cNvSpPr>
          <p:nvPr>
            <p:ph type="title"/>
          </p:nvPr>
        </p:nvSpPr>
        <p:spPr>
          <a:xfrm>
            <a:off x="899592" y="287243"/>
            <a:ext cx="8244408" cy="863600"/>
          </a:xfrm>
        </p:spPr>
        <p:txBody>
          <a:bodyPr/>
          <a:lstStyle/>
          <a:p>
            <a:r>
              <a:rPr lang="lt-LT" sz="2000" b="1" kern="1200" dirty="0">
                <a:solidFill>
                  <a:srgbClr val="0070C0"/>
                </a:solidFill>
                <a:ea typeface="+mn-ea"/>
                <a:cs typeface="Times New Roman" panose="02020603050405020304" pitchFamily="18" charset="0"/>
              </a:rPr>
              <a:t>Pagrindiniai numatomi Veiksmų programos pakeitimai:</a:t>
            </a:r>
          </a:p>
        </p:txBody>
      </p:sp>
      <p:pic>
        <p:nvPicPr>
          <p:cNvPr id="6147" name="Paveikslėlis 1">
            <a:extLst>
              <a:ext uri="{FF2B5EF4-FFF2-40B4-BE49-F238E27FC236}">
                <a16:creationId xmlns:a16="http://schemas.microsoft.com/office/drawing/2014/main" xmlns="" id="{B4582F80-0EE1-44EB-969E-2756A6FA52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267026"/>
            <a:ext cx="2699792" cy="58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7DE94457-5B93-49D2-8736-7D6D938C49AC}"/>
              </a:ext>
            </a:extLst>
          </p:cNvPr>
          <p:cNvSpPr txBox="1">
            <a:spLocks/>
          </p:cNvSpPr>
          <p:nvPr/>
        </p:nvSpPr>
        <p:spPr bwMode="auto">
          <a:xfrm>
            <a:off x="251520" y="1150843"/>
            <a:ext cx="8861485" cy="454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200000"/>
              </a:lnSpc>
            </a:pPr>
            <a:endParaRPr lang="lt-LT" sz="1600" b="1" kern="0" dirty="0">
              <a:latin typeface="+mn-lt"/>
              <a:cs typeface="Times New Roman" panose="02020603050405020304" pitchFamily="18" charset="0"/>
            </a:endParaRPr>
          </a:p>
          <a:p>
            <a:pPr marL="285750" indent="-285750" algn="l">
              <a:lnSpc>
                <a:spcPct val="200000"/>
              </a:lnSpc>
              <a:buFont typeface="Wingdings" panose="05000000000000000000" pitchFamily="2" charset="2"/>
              <a:buChar char="q"/>
            </a:pPr>
            <a:r>
              <a:rPr lang="lt-LT" sz="1600" b="1" kern="0" dirty="0">
                <a:latin typeface="+mn-lt"/>
                <a:cs typeface="Times New Roman" panose="02020603050405020304" pitchFamily="18" charset="0"/>
              </a:rPr>
              <a:t>Dviejų naujų priemonių įtraukimas į Veiksmų programą: EJRŽF 56 str. ir 33 str. ir visi su tuo susiję keitimai / papildymai pagrindime, produkto rodikliuose ir finansiniame plane;</a:t>
            </a:r>
          </a:p>
          <a:p>
            <a:pPr marL="285750" indent="-285750" algn="l">
              <a:lnSpc>
                <a:spcPct val="200000"/>
              </a:lnSpc>
              <a:buFont typeface="Wingdings" panose="05000000000000000000" pitchFamily="2" charset="2"/>
              <a:buChar char="q"/>
            </a:pPr>
            <a:r>
              <a:rPr lang="lt-LT" sz="1600" b="1" kern="0" dirty="0">
                <a:latin typeface="+mn-lt"/>
                <a:cs typeface="Times New Roman" panose="02020603050405020304" pitchFamily="18" charset="0"/>
              </a:rPr>
              <a:t>Lėšų perskirstymas tarp SP1, SP2 ir SP5. Taip pat produkto rodiklių pakeitimai, susiję su perskirstomomis lėšomis;</a:t>
            </a:r>
          </a:p>
          <a:p>
            <a:pPr marL="285750" indent="-285750" algn="l">
              <a:lnSpc>
                <a:spcPct val="200000"/>
              </a:lnSpc>
              <a:buFont typeface="Wingdings" panose="05000000000000000000" pitchFamily="2" charset="2"/>
              <a:buChar char="q"/>
            </a:pPr>
            <a:r>
              <a:rPr lang="lt-LT" sz="1600" b="1" kern="0" dirty="0">
                <a:latin typeface="+mn-lt"/>
                <a:cs typeface="Times New Roman" panose="02020603050405020304" pitchFamily="18" charset="0"/>
              </a:rPr>
              <a:t>DRP ir kontrolės aprašymo atnaujinimas, ryšium su vienos iš institucijų reorganizacija;</a:t>
            </a:r>
          </a:p>
          <a:p>
            <a:pPr marL="285750" indent="-285750" algn="l">
              <a:lnSpc>
                <a:spcPct val="200000"/>
              </a:lnSpc>
              <a:buFont typeface="Wingdings" panose="05000000000000000000" pitchFamily="2" charset="2"/>
              <a:buChar char="q"/>
            </a:pPr>
            <a:r>
              <a:rPr lang="lt-LT" sz="1600" b="1" kern="0" dirty="0">
                <a:latin typeface="+mn-lt"/>
                <a:cs typeface="Times New Roman" panose="02020603050405020304" pitchFamily="18" charset="0"/>
              </a:rPr>
              <a:t>ŽRVVG teritorijų žemėlapio atnaujinimas (VP priedas);</a:t>
            </a:r>
          </a:p>
          <a:p>
            <a:pPr marL="285750" indent="-285750" algn="l">
              <a:lnSpc>
                <a:spcPct val="200000"/>
              </a:lnSpc>
              <a:buFont typeface="Wingdings" panose="05000000000000000000" pitchFamily="2" charset="2"/>
              <a:buChar char="q"/>
            </a:pPr>
            <a:r>
              <a:rPr lang="lt-LT" sz="1600" b="1" kern="0" dirty="0">
                <a:latin typeface="+mn-lt"/>
                <a:cs typeface="Times New Roman" panose="02020603050405020304" pitchFamily="18" charset="0"/>
              </a:rPr>
              <a:t>Smulkūs atnaujinimai, techninių klaidų ištaisymai.</a:t>
            </a:r>
          </a:p>
        </p:txBody>
      </p:sp>
    </p:spTree>
    <p:extLst>
      <p:ext uri="{BB962C8B-B14F-4D97-AF65-F5344CB8AC3E}">
        <p14:creationId xmlns:p14="http://schemas.microsoft.com/office/powerpoint/2010/main" val="1913671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ntraštė 1">
            <a:extLst>
              <a:ext uri="{FF2B5EF4-FFF2-40B4-BE49-F238E27FC236}">
                <a16:creationId xmlns:a16="http://schemas.microsoft.com/office/drawing/2014/main" xmlns="" id="{4ED2C7EE-E847-4BBD-831E-7EB4631ED267}"/>
              </a:ext>
            </a:extLst>
          </p:cNvPr>
          <p:cNvSpPr>
            <a:spLocks noGrp="1"/>
          </p:cNvSpPr>
          <p:nvPr>
            <p:ph type="title"/>
          </p:nvPr>
        </p:nvSpPr>
        <p:spPr>
          <a:xfrm>
            <a:off x="719281" y="371581"/>
            <a:ext cx="8244408" cy="863600"/>
          </a:xfrm>
        </p:spPr>
        <p:txBody>
          <a:bodyPr/>
          <a:lstStyle/>
          <a:p>
            <a:r>
              <a:rPr lang="lt-LT" sz="2000" b="1" kern="1200" dirty="0">
                <a:solidFill>
                  <a:srgbClr val="0070C0"/>
                </a:solidFill>
                <a:ea typeface="+mn-ea"/>
                <a:cs typeface="Times New Roman" panose="02020603050405020304" pitchFamily="18" charset="0"/>
              </a:rPr>
              <a:t>Naujų priemonių įtraukimas į Veiksmų programą (1)</a:t>
            </a:r>
          </a:p>
        </p:txBody>
      </p:sp>
      <p:pic>
        <p:nvPicPr>
          <p:cNvPr id="6147" name="Paveikslėlis 1">
            <a:extLst>
              <a:ext uri="{FF2B5EF4-FFF2-40B4-BE49-F238E27FC236}">
                <a16:creationId xmlns:a16="http://schemas.microsoft.com/office/drawing/2014/main" xmlns="" id="{B4582F80-0EE1-44EB-969E-2756A6FA52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267026"/>
            <a:ext cx="2699792" cy="58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7DE94457-5B93-49D2-8736-7D6D938C49AC}"/>
              </a:ext>
            </a:extLst>
          </p:cNvPr>
          <p:cNvSpPr txBox="1">
            <a:spLocks/>
          </p:cNvSpPr>
          <p:nvPr/>
        </p:nvSpPr>
        <p:spPr bwMode="auto">
          <a:xfrm>
            <a:off x="359531" y="1052736"/>
            <a:ext cx="8424937" cy="49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200000"/>
              </a:lnSpc>
            </a:pPr>
            <a:endParaRPr lang="lt-LT" sz="1600" b="1" kern="0" dirty="0">
              <a:latin typeface="+mn-lt"/>
              <a:cs typeface="Times New Roman" panose="02020603050405020304" pitchFamily="18" charset="0"/>
            </a:endParaRPr>
          </a:p>
          <a:p>
            <a:pPr marL="285750" indent="-285750" algn="l">
              <a:lnSpc>
                <a:spcPct val="200000"/>
              </a:lnSpc>
              <a:buFont typeface="Wingdings" panose="05000000000000000000" pitchFamily="2" charset="2"/>
              <a:buChar char="q"/>
            </a:pPr>
            <a:r>
              <a:rPr lang="lt-LT" sz="1600" b="1" kern="0" dirty="0">
                <a:latin typeface="+mn-lt"/>
                <a:cs typeface="Times New Roman" panose="02020603050405020304" pitchFamily="18" charset="0"/>
              </a:rPr>
              <a:t>Numatoma įtraukti 1 SP priemonę „Laikinas žvejybos veiklos nutraukimas“ įgyvendinama pagal EJRŽF reglamento 33 str.</a:t>
            </a:r>
          </a:p>
          <a:p>
            <a:pPr algn="just">
              <a:lnSpc>
                <a:spcPct val="200000"/>
              </a:lnSpc>
            </a:pPr>
            <a:r>
              <a:rPr lang="lt-LT" sz="1400" b="1" kern="0" dirty="0">
                <a:latin typeface="+mn-lt"/>
                <a:cs typeface="Times New Roman" panose="02020603050405020304" pitchFamily="18" charset="0"/>
              </a:rPr>
              <a:t>Atsižvelgiant į Lietuvos ir EK bendrą pareiškimą, dėl kurio buvo susitarta 2018 m. spalio 15 d. Europos Sąjungos Žemės ūkio ir žuvininkystės Taryboje, Lietuva ir Europos Komisija sutarė, kad reikia patvirtinti neatidėliotinas priemones pagal Europos Parlamento ir Tarybos Reglamento Nr. 1380/2013 13 straipsnio 1 dalį. Neatidėliotinos priemonės – tai menkes žvejojančių Lietuvos žvejybos laivų žvejybos veiklos sustabdymas 25–32 </a:t>
            </a:r>
            <a:r>
              <a:rPr lang="lt-LT" sz="1400" b="1" kern="0" dirty="0" err="1">
                <a:latin typeface="+mn-lt"/>
                <a:cs typeface="Times New Roman" panose="02020603050405020304" pitchFamily="18" charset="0"/>
              </a:rPr>
              <a:t>pakvadračiuose</a:t>
            </a:r>
            <a:r>
              <a:rPr lang="lt-LT" sz="1400" b="1" kern="0" dirty="0">
                <a:latin typeface="+mn-lt"/>
                <a:cs typeface="Times New Roman" panose="02020603050405020304" pitchFamily="18" charset="0"/>
              </a:rPr>
              <a:t> du papildomus mėnesius (2019 m. birželio ir rugpjūčio mėn.). Lietuvos ir EK nuomone, šios neatidėliotinos priemonės atitinka finansavimo EJRŽF lėšomis reikalavimus. </a:t>
            </a:r>
          </a:p>
          <a:p>
            <a:pPr algn="just">
              <a:lnSpc>
                <a:spcPct val="200000"/>
              </a:lnSpc>
            </a:pPr>
            <a:r>
              <a:rPr lang="lt-LT" sz="1400" b="1" kern="0" dirty="0">
                <a:latin typeface="+mn-lt"/>
                <a:cs typeface="Times New Roman" panose="02020603050405020304" pitchFamily="18" charset="0"/>
              </a:rPr>
              <a:t>Šiuo metu tokia priemonė į Veiksmų programą neįtraukta, o parama pagal priemonę gali būti teikiama ne ankščiau nei ji įtraukiama  į Veiksmų programą (ar jos projektą pateikus Europos komisijai)</a:t>
            </a:r>
          </a:p>
        </p:txBody>
      </p:sp>
    </p:spTree>
    <p:extLst>
      <p:ext uri="{BB962C8B-B14F-4D97-AF65-F5344CB8AC3E}">
        <p14:creationId xmlns:p14="http://schemas.microsoft.com/office/powerpoint/2010/main" val="1459557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ntraštė 1">
            <a:extLst>
              <a:ext uri="{FF2B5EF4-FFF2-40B4-BE49-F238E27FC236}">
                <a16:creationId xmlns:a16="http://schemas.microsoft.com/office/drawing/2014/main" xmlns="" id="{4ED2C7EE-E847-4BBD-831E-7EB4631ED267}"/>
              </a:ext>
            </a:extLst>
          </p:cNvPr>
          <p:cNvSpPr>
            <a:spLocks noGrp="1"/>
          </p:cNvSpPr>
          <p:nvPr>
            <p:ph type="title"/>
          </p:nvPr>
        </p:nvSpPr>
        <p:spPr>
          <a:xfrm>
            <a:off x="449796" y="574778"/>
            <a:ext cx="8244408" cy="863600"/>
          </a:xfrm>
        </p:spPr>
        <p:txBody>
          <a:bodyPr/>
          <a:lstStyle/>
          <a:p>
            <a:r>
              <a:rPr lang="lt-LT" sz="2000" b="1" kern="1200" dirty="0">
                <a:solidFill>
                  <a:srgbClr val="0070C0"/>
                </a:solidFill>
                <a:ea typeface="+mn-ea"/>
                <a:cs typeface="Times New Roman" panose="02020603050405020304" pitchFamily="18" charset="0"/>
              </a:rPr>
              <a:t>Naujų priemonių įtraukimas į Veiksmų programą (2)</a:t>
            </a:r>
          </a:p>
        </p:txBody>
      </p:sp>
      <p:pic>
        <p:nvPicPr>
          <p:cNvPr id="6147" name="Paveikslėlis 1">
            <a:extLst>
              <a:ext uri="{FF2B5EF4-FFF2-40B4-BE49-F238E27FC236}">
                <a16:creationId xmlns:a16="http://schemas.microsoft.com/office/drawing/2014/main" xmlns="" id="{B4582F80-0EE1-44EB-969E-2756A6FA52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267026"/>
            <a:ext cx="2699792" cy="58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7DE94457-5B93-49D2-8736-7D6D938C49AC}"/>
              </a:ext>
            </a:extLst>
          </p:cNvPr>
          <p:cNvSpPr txBox="1">
            <a:spLocks/>
          </p:cNvSpPr>
          <p:nvPr/>
        </p:nvSpPr>
        <p:spPr bwMode="auto">
          <a:xfrm>
            <a:off x="688068" y="1150843"/>
            <a:ext cx="8424937" cy="454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200000"/>
              </a:lnSpc>
            </a:pPr>
            <a:endParaRPr lang="lt-LT" sz="1600" b="1" kern="0" dirty="0">
              <a:latin typeface="+mn-lt"/>
              <a:cs typeface="Times New Roman" panose="02020603050405020304" pitchFamily="18" charset="0"/>
            </a:endParaRPr>
          </a:p>
          <a:p>
            <a:pPr marL="285750" indent="-285750" algn="just">
              <a:lnSpc>
                <a:spcPct val="200000"/>
              </a:lnSpc>
              <a:buFont typeface="Wingdings" panose="05000000000000000000" pitchFamily="2" charset="2"/>
              <a:buChar char="q"/>
            </a:pPr>
            <a:r>
              <a:rPr lang="lt-LT" sz="1600" b="1" kern="0" dirty="0">
                <a:latin typeface="+mn-lt"/>
                <a:cs typeface="Times New Roman" panose="02020603050405020304" pitchFamily="18" charset="0"/>
              </a:rPr>
              <a:t>Numatoma įtraukti 2 SP priemonę „Gyvūnų sveikatos ir gerovės priemonės“ įgyvendinama pagal EJRŽF reglamento 56 str. d. punktą</a:t>
            </a:r>
          </a:p>
          <a:p>
            <a:pPr algn="just">
              <a:lnSpc>
                <a:spcPct val="200000"/>
              </a:lnSpc>
            </a:pPr>
            <a:endParaRPr lang="lt-LT" sz="1600" b="1" kern="0" dirty="0">
              <a:latin typeface="+mn-lt"/>
              <a:cs typeface="Times New Roman" panose="02020603050405020304" pitchFamily="18" charset="0"/>
            </a:endParaRPr>
          </a:p>
          <a:p>
            <a:pPr algn="just">
              <a:lnSpc>
                <a:spcPct val="200000"/>
              </a:lnSpc>
            </a:pPr>
            <a:r>
              <a:rPr lang="lt-LT" sz="1400" b="1" kern="0" dirty="0">
                <a:latin typeface="+mn-lt"/>
                <a:cs typeface="Times New Roman" panose="02020603050405020304" pitchFamily="18" charset="0"/>
              </a:rPr>
              <a:t>Tvenkinių akvakultūros įmonėse didėjant žuvų ir jų produktų paklausai, žuvų auginimo intensyvumui, vis labiau susiduriama su žuvų ligų ir padidėjusio mirštamumo problemomis, ko pasėkoje, mažėja auginamos produkcijos kiekiai. Todėl reikalingi žuvų ligų kontrolė ir profilaktika, vandens gyvūnų ligų moksliniai tyrimai bei kitos veterinarinės priemonės. </a:t>
            </a:r>
          </a:p>
        </p:txBody>
      </p:sp>
    </p:spTree>
    <p:extLst>
      <p:ext uri="{BB962C8B-B14F-4D97-AF65-F5344CB8AC3E}">
        <p14:creationId xmlns:p14="http://schemas.microsoft.com/office/powerpoint/2010/main" val="126870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ntraštė 1">
            <a:extLst>
              <a:ext uri="{FF2B5EF4-FFF2-40B4-BE49-F238E27FC236}">
                <a16:creationId xmlns:a16="http://schemas.microsoft.com/office/drawing/2014/main" xmlns="" id="{4ED2C7EE-E847-4BBD-831E-7EB4631ED267}"/>
              </a:ext>
            </a:extLst>
          </p:cNvPr>
          <p:cNvSpPr>
            <a:spLocks noGrp="1"/>
          </p:cNvSpPr>
          <p:nvPr>
            <p:ph type="title"/>
          </p:nvPr>
        </p:nvSpPr>
        <p:spPr>
          <a:xfrm>
            <a:off x="449796" y="574778"/>
            <a:ext cx="8244408" cy="863600"/>
          </a:xfrm>
        </p:spPr>
        <p:txBody>
          <a:bodyPr/>
          <a:lstStyle/>
          <a:p>
            <a:r>
              <a:rPr lang="lt-LT" sz="2000" b="1" kern="1200" dirty="0">
                <a:solidFill>
                  <a:srgbClr val="0070C0"/>
                </a:solidFill>
                <a:ea typeface="+mn-ea"/>
                <a:cs typeface="Times New Roman" panose="02020603050405020304" pitchFamily="18" charset="0"/>
              </a:rPr>
              <a:t>Naujų priemonių įtraukimas į Veiksmų programą (</a:t>
            </a:r>
            <a:r>
              <a:rPr lang="en-US" sz="2000" b="1" kern="1200" dirty="0">
                <a:solidFill>
                  <a:srgbClr val="0070C0"/>
                </a:solidFill>
                <a:ea typeface="+mn-ea"/>
                <a:cs typeface="Times New Roman" panose="02020603050405020304" pitchFamily="18" charset="0"/>
              </a:rPr>
              <a:t>3</a:t>
            </a:r>
            <a:r>
              <a:rPr lang="lt-LT" sz="2000" b="1" kern="1200" dirty="0">
                <a:solidFill>
                  <a:srgbClr val="0070C0"/>
                </a:solidFill>
                <a:ea typeface="+mn-ea"/>
                <a:cs typeface="Times New Roman" panose="02020603050405020304" pitchFamily="18" charset="0"/>
              </a:rPr>
              <a:t>)</a:t>
            </a:r>
          </a:p>
        </p:txBody>
      </p:sp>
      <p:pic>
        <p:nvPicPr>
          <p:cNvPr id="6147" name="Paveikslėlis 1">
            <a:extLst>
              <a:ext uri="{FF2B5EF4-FFF2-40B4-BE49-F238E27FC236}">
                <a16:creationId xmlns:a16="http://schemas.microsoft.com/office/drawing/2014/main" xmlns="" id="{B4582F80-0EE1-44EB-969E-2756A6FA52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267026"/>
            <a:ext cx="2699792" cy="58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7DE94457-5B93-49D2-8736-7D6D938C49AC}"/>
              </a:ext>
            </a:extLst>
          </p:cNvPr>
          <p:cNvSpPr txBox="1">
            <a:spLocks/>
          </p:cNvSpPr>
          <p:nvPr/>
        </p:nvSpPr>
        <p:spPr bwMode="auto">
          <a:xfrm>
            <a:off x="688068" y="1150842"/>
            <a:ext cx="8424937" cy="47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200000"/>
              </a:lnSpc>
            </a:pPr>
            <a:endParaRPr lang="lt-LT" sz="1600" b="1" kern="0" dirty="0">
              <a:latin typeface="+mn-lt"/>
              <a:cs typeface="Times New Roman" panose="02020603050405020304" pitchFamily="18" charset="0"/>
            </a:endParaRPr>
          </a:p>
          <a:p>
            <a:pPr marL="285750" indent="-285750" algn="just">
              <a:lnSpc>
                <a:spcPct val="200000"/>
              </a:lnSpc>
              <a:buFont typeface="Wingdings" panose="05000000000000000000" pitchFamily="2" charset="2"/>
              <a:buChar char="q"/>
            </a:pPr>
            <a:r>
              <a:rPr lang="lt-LT" sz="1600" b="1" kern="0" dirty="0">
                <a:latin typeface="+mn-lt"/>
                <a:cs typeface="Times New Roman" panose="02020603050405020304" pitchFamily="18" charset="0"/>
              </a:rPr>
              <a:t>Numatoma </a:t>
            </a:r>
            <a:r>
              <a:rPr lang="en-US" sz="1600" b="1" kern="0" dirty="0" err="1">
                <a:latin typeface="+mn-lt"/>
                <a:cs typeface="Times New Roman" panose="02020603050405020304" pitchFamily="18" charset="0"/>
              </a:rPr>
              <a:t>atsisakyti</a:t>
            </a:r>
            <a:r>
              <a:rPr lang="en-US" sz="1600" b="1" kern="0" dirty="0">
                <a:latin typeface="+mn-lt"/>
                <a:cs typeface="Times New Roman" panose="02020603050405020304" pitchFamily="18" charset="0"/>
              </a:rPr>
              <a:t> 1</a:t>
            </a:r>
            <a:r>
              <a:rPr lang="lt-LT" sz="1600" b="1" kern="0" dirty="0">
                <a:latin typeface="+mn-lt"/>
                <a:cs typeface="Times New Roman" panose="02020603050405020304" pitchFamily="18" charset="0"/>
              </a:rPr>
              <a:t> SP priemonė</a:t>
            </a:r>
            <a:r>
              <a:rPr lang="en-US" sz="1600" b="1" kern="0" dirty="0">
                <a:latin typeface="+mn-lt"/>
                <a:cs typeface="Times New Roman" panose="02020603050405020304" pitchFamily="18" charset="0"/>
              </a:rPr>
              <a:t>s</a:t>
            </a:r>
            <a:r>
              <a:rPr lang="lt-LT" sz="1600" b="1" kern="0" dirty="0">
                <a:latin typeface="+mn-lt"/>
                <a:cs typeface="Times New Roman" panose="02020603050405020304" pitchFamily="18" charset="0"/>
              </a:rPr>
              <a:t> „Energijos vartojimo efektyvumas ir klimato kaitos švelninimas. Investicijos į laivą, energijos vartojimo efektyvumo patikrinimas ir sistemos, tyrimai, kuriais vertinamas alternatyvių varomųjų sistemų ir alternatyvaus korpuso dizaino poveikis “ įgyvendinamos pagal EJRŽF reglamento 41(1)(</a:t>
            </a:r>
            <a:r>
              <a:rPr lang="lt-LT" sz="1600" b="1" kern="0" dirty="0" err="1">
                <a:latin typeface="+mn-lt"/>
                <a:cs typeface="Times New Roman" panose="02020603050405020304" pitchFamily="18" charset="0"/>
              </a:rPr>
              <a:t>a,b,c</a:t>
            </a:r>
            <a:r>
              <a:rPr lang="lt-LT" sz="1600" b="1" kern="0" dirty="0">
                <a:latin typeface="+mn-lt"/>
                <a:cs typeface="Times New Roman" panose="02020603050405020304" pitchFamily="18" charset="0"/>
              </a:rPr>
              <a:t>) ir (+ 44(1)(d) str.</a:t>
            </a:r>
          </a:p>
          <a:p>
            <a:pPr algn="just">
              <a:lnSpc>
                <a:spcPct val="200000"/>
              </a:lnSpc>
            </a:pPr>
            <a:r>
              <a:rPr lang="lt-LT" sz="1600" b="1" kern="0" dirty="0">
                <a:latin typeface="+mn-lt"/>
                <a:cs typeface="Times New Roman" panose="02020603050405020304" pitchFamily="18" charset="0"/>
              </a:rPr>
              <a:t>P</a:t>
            </a:r>
            <a:r>
              <a:rPr lang="lt-LT" sz="1400" b="1" kern="0" dirty="0">
                <a:latin typeface="+mn-lt"/>
                <a:cs typeface="Times New Roman" panose="02020603050405020304" pitchFamily="18" charset="0"/>
              </a:rPr>
              <a:t>agal priemonę nebuvo pateikta nei viena paraiška. Baigtinis tinkamų finansuoti išlaidų sąrašas, patvirtintas įgyvendinamajame reglamente,  neatitinkam žvejų poreikių. EK griežtai ragina riboti pasirinktų įgyvendinti priemonių skaičių, ypač mažo biudžeto Veiksmų programose. Siekiant įtraukti dvi papildomas priemones numatoma atsisakyti nepradėtos įgyvendinti priemonės. </a:t>
            </a:r>
          </a:p>
        </p:txBody>
      </p:sp>
    </p:spTree>
    <p:extLst>
      <p:ext uri="{BB962C8B-B14F-4D97-AF65-F5344CB8AC3E}">
        <p14:creationId xmlns:p14="http://schemas.microsoft.com/office/powerpoint/2010/main" val="4072901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ntraštė 1">
            <a:extLst>
              <a:ext uri="{FF2B5EF4-FFF2-40B4-BE49-F238E27FC236}">
                <a16:creationId xmlns:a16="http://schemas.microsoft.com/office/drawing/2014/main" xmlns="" id="{4ED2C7EE-E847-4BBD-831E-7EB4631ED267}"/>
              </a:ext>
            </a:extLst>
          </p:cNvPr>
          <p:cNvSpPr>
            <a:spLocks noGrp="1"/>
          </p:cNvSpPr>
          <p:nvPr>
            <p:ph type="title"/>
          </p:nvPr>
        </p:nvSpPr>
        <p:spPr>
          <a:xfrm>
            <a:off x="892115" y="287243"/>
            <a:ext cx="8244408" cy="863600"/>
          </a:xfrm>
        </p:spPr>
        <p:txBody>
          <a:bodyPr/>
          <a:lstStyle/>
          <a:p>
            <a:r>
              <a:rPr lang="lt-LT" sz="2000" b="1" kern="1200" dirty="0">
                <a:solidFill>
                  <a:srgbClr val="0070C0"/>
                </a:solidFill>
                <a:ea typeface="+mn-ea"/>
                <a:cs typeface="Times New Roman" panose="02020603050405020304" pitchFamily="18" charset="0"/>
              </a:rPr>
              <a:t>Lėšų perskirstymas tarp SP1, SP2 ir SP5</a:t>
            </a:r>
          </a:p>
        </p:txBody>
      </p:sp>
      <p:pic>
        <p:nvPicPr>
          <p:cNvPr id="6147" name="Paveikslėlis 1">
            <a:extLst>
              <a:ext uri="{FF2B5EF4-FFF2-40B4-BE49-F238E27FC236}">
                <a16:creationId xmlns:a16="http://schemas.microsoft.com/office/drawing/2014/main" xmlns="" id="{B4582F80-0EE1-44EB-969E-2756A6FA52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267026"/>
            <a:ext cx="2699792" cy="58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7DE94457-5B93-49D2-8736-7D6D938C49AC}"/>
              </a:ext>
            </a:extLst>
          </p:cNvPr>
          <p:cNvSpPr txBox="1">
            <a:spLocks/>
          </p:cNvSpPr>
          <p:nvPr/>
        </p:nvSpPr>
        <p:spPr bwMode="auto">
          <a:xfrm>
            <a:off x="647563" y="1150843"/>
            <a:ext cx="8424937" cy="498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200000"/>
              </a:lnSpc>
            </a:pPr>
            <a:endParaRPr lang="lt-LT" sz="1400" b="1" kern="0" dirty="0">
              <a:latin typeface="+mn-lt"/>
              <a:cs typeface="Times New Roman" panose="02020603050405020304" pitchFamily="18" charset="0"/>
            </a:endParaRPr>
          </a:p>
        </p:txBody>
      </p:sp>
      <p:sp>
        <p:nvSpPr>
          <p:cNvPr id="8" name="Rodyklė: lenkta aukštyn 7">
            <a:extLst>
              <a:ext uri="{FF2B5EF4-FFF2-40B4-BE49-F238E27FC236}">
                <a16:creationId xmlns:a16="http://schemas.microsoft.com/office/drawing/2014/main" xmlns="" id="{BAFFFE9D-4DDD-4F86-ADEE-B3F810D50E99}"/>
              </a:ext>
            </a:extLst>
          </p:cNvPr>
          <p:cNvSpPr/>
          <p:nvPr/>
        </p:nvSpPr>
        <p:spPr>
          <a:xfrm rot="1262336" flipH="1">
            <a:off x="2426762" y="5203536"/>
            <a:ext cx="3562062" cy="1146175"/>
          </a:xfrm>
          <a:prstGeom prst="curvedUpArrow">
            <a:avLst>
              <a:gd name="adj1" fmla="val 27850"/>
              <a:gd name="adj2" fmla="val 141460"/>
              <a:gd name="adj3" fmla="val 74759"/>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lt-LT" sz="1400" b="1" i="0" u="none" strike="noStrike" kern="0" cap="none" spc="0" normalizeH="0" baseline="0" noProof="0" dirty="0">
                <a:ln>
                  <a:noFill/>
                </a:ln>
                <a:solidFill>
                  <a:srgbClr val="FF0000"/>
                </a:solidFill>
                <a:effectLst/>
                <a:uLnTx/>
                <a:uFillTx/>
                <a:ea typeface="Calibri" panose="020F0502020204030204" pitchFamily="34" charset="0"/>
                <a:cs typeface="Arial" panose="020B0604020202020204" pitchFamily="34" charset="0"/>
              </a:rPr>
              <a:t>Veiklos lėšų rezervo suma 1,1 mln. Eur iš I SP bus perskirstyta į 2 SP arba 5 SP</a:t>
            </a:r>
            <a:endParaRPr kumimoji="0" lang="lt-LT" sz="1400" b="0" i="0" u="none" strike="noStrike" kern="0" cap="none" spc="0" normalizeH="0" baseline="0" noProof="0" dirty="0">
              <a:ln>
                <a:noFill/>
              </a:ln>
              <a:solidFill>
                <a:sysClr val="window" lastClr="FFFFFF"/>
              </a:solidFill>
              <a:effectLst/>
              <a:uLnTx/>
              <a:uFillTx/>
              <a:ea typeface="Calibri" panose="020F0502020204030204" pitchFamily="34" charset="0"/>
              <a:cs typeface="Arial" panose="020B0604020202020204" pitchFamily="34" charset="0"/>
            </a:endParaRPr>
          </a:p>
        </p:txBody>
      </p:sp>
      <p:graphicFrame>
        <p:nvGraphicFramePr>
          <p:cNvPr id="9" name="Diagrama 8">
            <a:extLst>
              <a:ext uri="{FF2B5EF4-FFF2-40B4-BE49-F238E27FC236}">
                <a16:creationId xmlns:a16="http://schemas.microsoft.com/office/drawing/2014/main" xmlns="" id="{9C49A452-E50C-4788-8E27-7FAEFBA9C8E7}"/>
              </a:ext>
            </a:extLst>
          </p:cNvPr>
          <p:cNvGraphicFramePr/>
          <p:nvPr>
            <p:extLst>
              <p:ext uri="{D42A27DB-BD31-4B8C-83A1-F6EECF244321}">
                <p14:modId xmlns:p14="http://schemas.microsoft.com/office/powerpoint/2010/main" val="356083913"/>
              </p:ext>
            </p:extLst>
          </p:nvPr>
        </p:nvGraphicFramePr>
        <p:xfrm>
          <a:off x="1043608" y="1036079"/>
          <a:ext cx="7632848" cy="4797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6821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ntraštė 1">
            <a:extLst>
              <a:ext uri="{FF2B5EF4-FFF2-40B4-BE49-F238E27FC236}">
                <a16:creationId xmlns:a16="http://schemas.microsoft.com/office/drawing/2014/main" xmlns="" id="{4ED2C7EE-E847-4BBD-831E-7EB4631ED267}"/>
              </a:ext>
            </a:extLst>
          </p:cNvPr>
          <p:cNvSpPr>
            <a:spLocks noGrp="1"/>
          </p:cNvSpPr>
          <p:nvPr>
            <p:ph type="title"/>
          </p:nvPr>
        </p:nvSpPr>
        <p:spPr>
          <a:xfrm>
            <a:off x="1065147" y="287243"/>
            <a:ext cx="8092916" cy="863600"/>
          </a:xfrm>
        </p:spPr>
        <p:txBody>
          <a:bodyPr/>
          <a:lstStyle/>
          <a:p>
            <a:r>
              <a:rPr lang="lt-LT" sz="2000" b="1" kern="1200" dirty="0">
                <a:solidFill>
                  <a:srgbClr val="0070C0"/>
                </a:solidFill>
                <a:ea typeface="+mn-ea"/>
                <a:cs typeface="Times New Roman" panose="02020603050405020304" pitchFamily="18" charset="0"/>
              </a:rPr>
              <a:t>Produkto rodiklių pakeitimai, susiję su perskirstomomis lėšomis</a:t>
            </a:r>
          </a:p>
        </p:txBody>
      </p:sp>
      <p:pic>
        <p:nvPicPr>
          <p:cNvPr id="6147" name="Paveikslėlis 1">
            <a:extLst>
              <a:ext uri="{FF2B5EF4-FFF2-40B4-BE49-F238E27FC236}">
                <a16:creationId xmlns:a16="http://schemas.microsoft.com/office/drawing/2014/main" xmlns="" id="{B4582F80-0EE1-44EB-969E-2756A6FA52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8751" y="6280339"/>
            <a:ext cx="2699792" cy="58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7DE94457-5B93-49D2-8736-7D6D938C49AC}"/>
              </a:ext>
            </a:extLst>
          </p:cNvPr>
          <p:cNvSpPr txBox="1">
            <a:spLocks/>
          </p:cNvSpPr>
          <p:nvPr/>
        </p:nvSpPr>
        <p:spPr bwMode="auto">
          <a:xfrm>
            <a:off x="647563" y="1150843"/>
            <a:ext cx="8424937" cy="498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lnSpc>
                <a:spcPct val="200000"/>
              </a:lnSpc>
            </a:pPr>
            <a:endParaRPr lang="lt-LT" sz="1400" b="1" kern="0" dirty="0">
              <a:latin typeface="+mn-lt"/>
              <a:cs typeface="Times New Roman" panose="02020603050405020304" pitchFamily="18" charset="0"/>
            </a:endParaRPr>
          </a:p>
        </p:txBody>
      </p:sp>
      <p:graphicFrame>
        <p:nvGraphicFramePr>
          <p:cNvPr id="9" name="Diagrama 8">
            <a:extLst>
              <a:ext uri="{FF2B5EF4-FFF2-40B4-BE49-F238E27FC236}">
                <a16:creationId xmlns:a16="http://schemas.microsoft.com/office/drawing/2014/main" xmlns="" id="{9C49A452-E50C-4788-8E27-7FAEFBA9C8E7}"/>
              </a:ext>
            </a:extLst>
          </p:cNvPr>
          <p:cNvGraphicFramePr/>
          <p:nvPr>
            <p:extLst>
              <p:ext uri="{D42A27DB-BD31-4B8C-83A1-F6EECF244321}">
                <p14:modId xmlns:p14="http://schemas.microsoft.com/office/powerpoint/2010/main" val="1201974984"/>
              </p:ext>
            </p:extLst>
          </p:nvPr>
        </p:nvGraphicFramePr>
        <p:xfrm>
          <a:off x="1043607" y="1036079"/>
          <a:ext cx="7914935" cy="5102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1398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ntraštė 5">
            <a:extLst>
              <a:ext uri="{FF2B5EF4-FFF2-40B4-BE49-F238E27FC236}">
                <a16:creationId xmlns:a16="http://schemas.microsoft.com/office/drawing/2014/main" xmlns="" id="{E916C77E-EE73-4DEA-AA05-3F0D2AED2930}"/>
              </a:ext>
            </a:extLst>
          </p:cNvPr>
          <p:cNvSpPr>
            <a:spLocks noGrp="1"/>
          </p:cNvSpPr>
          <p:nvPr>
            <p:ph type="ctrTitle"/>
          </p:nvPr>
        </p:nvSpPr>
        <p:spPr>
          <a:xfrm>
            <a:off x="611188" y="2276475"/>
            <a:ext cx="7851775" cy="1728788"/>
          </a:xfrm>
        </p:spPr>
        <p:txBody>
          <a:bodyPr/>
          <a:lstStyle/>
          <a:p>
            <a:pPr eaLnBrk="1" hangingPunct="1"/>
            <a:r>
              <a:rPr lang="lt-LT" altLang="lt-LT" sz="3600">
                <a:solidFill>
                  <a:schemeClr val="tx1"/>
                </a:solidFill>
                <a:latin typeface="Times New Roman" panose="02020603050405020304" pitchFamily="18" charset="0"/>
                <a:cs typeface="Times New Roman" panose="02020603050405020304" pitchFamily="18" charset="0"/>
              </a:rPr>
              <a:t>Ačiū už dėmesį</a:t>
            </a:r>
            <a:endParaRPr lang="en-GB" altLang="lt-LT" sz="3600">
              <a:solidFill>
                <a:schemeClr val="tx1"/>
              </a:solidFill>
              <a:latin typeface="Times New Roman" panose="02020603050405020304" pitchFamily="18" charset="0"/>
              <a:cs typeface="Times New Roman" panose="02020603050405020304" pitchFamily="18" charset="0"/>
            </a:endParaRPr>
          </a:p>
        </p:txBody>
      </p:sp>
      <p:pic>
        <p:nvPicPr>
          <p:cNvPr id="22531" name="Paveikslėlis 3">
            <a:extLst>
              <a:ext uri="{FF2B5EF4-FFF2-40B4-BE49-F238E27FC236}">
                <a16:creationId xmlns:a16="http://schemas.microsoft.com/office/drawing/2014/main" xmlns="" id="{6EBC8F57-FA7F-4FC5-A026-F34C254945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6178149"/>
            <a:ext cx="3140975" cy="67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66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337" y="328907"/>
            <a:ext cx="7848872" cy="648072"/>
          </a:xfrm>
        </p:spPr>
        <p:txBody>
          <a:bodyPr/>
          <a:lstStyle/>
          <a:p>
            <a:r>
              <a:rPr lang="lt-LT" sz="1900" b="1" dirty="0">
                <a:solidFill>
                  <a:srgbClr val="0070C0"/>
                </a:solidFill>
                <a:latin typeface="Times New Roman" panose="02020603050405020304" pitchFamily="18" charset="0"/>
                <a:cs typeface="Times New Roman" panose="02020603050405020304" pitchFamily="18" charset="0"/>
              </a:rPr>
              <a:t>1 SP. Aplinkosaugos požiūriu tvarios, efektyviai išteklius naudojančios, inovacinės, konkurencingos ir žiniomis grindžiamos žvejybos skatinimas (1)</a:t>
            </a:r>
            <a:endParaRPr lang="en-US" sz="1900" b="1" dirty="0">
              <a:solidFill>
                <a:srgbClr val="0070C0"/>
              </a:solidFill>
              <a:latin typeface="Times New Roman" panose="02020603050405020304" pitchFamily="18" charset="0"/>
              <a:cs typeface="Times New Roman" panose="02020603050405020304" pitchFamily="18" charset="0"/>
            </a:endParaRPr>
          </a:p>
        </p:txBody>
      </p:sp>
      <p:pic>
        <p:nvPicPr>
          <p:cNvPr id="6" name="Paveikslėlis 1">
            <a:extLst>
              <a:ext uri="{FF2B5EF4-FFF2-40B4-BE49-F238E27FC236}">
                <a16:creationId xmlns:a16="http://schemas.microsoft.com/office/drawing/2014/main" xmlns="" id="{592E2F60-FEE5-4212-AB04-7057971F2C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6205058"/>
            <a:ext cx="2987824" cy="64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Lentelė 3">
            <a:extLst>
              <a:ext uri="{FF2B5EF4-FFF2-40B4-BE49-F238E27FC236}">
                <a16:creationId xmlns:a16="http://schemas.microsoft.com/office/drawing/2014/main" xmlns="" id="{EC02D38F-9008-4546-9945-7BB425EF9B70}"/>
              </a:ext>
            </a:extLst>
          </p:cNvPr>
          <p:cNvGraphicFramePr>
            <a:graphicFrameLocks noGrp="1"/>
          </p:cNvGraphicFramePr>
          <p:nvPr>
            <p:extLst>
              <p:ext uri="{D42A27DB-BD31-4B8C-83A1-F6EECF244321}">
                <p14:modId xmlns:p14="http://schemas.microsoft.com/office/powerpoint/2010/main" val="1413090726"/>
              </p:ext>
            </p:extLst>
          </p:nvPr>
        </p:nvGraphicFramePr>
        <p:xfrm>
          <a:off x="107504" y="1116968"/>
          <a:ext cx="8856984" cy="1816410"/>
        </p:xfrm>
        <a:graphic>
          <a:graphicData uri="http://schemas.openxmlformats.org/drawingml/2006/table">
            <a:tbl>
              <a:tblPr/>
              <a:tblGrid>
                <a:gridCol w="3510670">
                  <a:extLst>
                    <a:ext uri="{9D8B030D-6E8A-4147-A177-3AD203B41FA5}">
                      <a16:colId xmlns:a16="http://schemas.microsoft.com/office/drawing/2014/main" xmlns="" val="1093482182"/>
                    </a:ext>
                  </a:extLst>
                </a:gridCol>
                <a:gridCol w="1583244">
                  <a:extLst>
                    <a:ext uri="{9D8B030D-6E8A-4147-A177-3AD203B41FA5}">
                      <a16:colId xmlns:a16="http://schemas.microsoft.com/office/drawing/2014/main" xmlns="" val="2646628220"/>
                    </a:ext>
                  </a:extLst>
                </a:gridCol>
                <a:gridCol w="1321664">
                  <a:extLst>
                    <a:ext uri="{9D8B030D-6E8A-4147-A177-3AD203B41FA5}">
                      <a16:colId xmlns:a16="http://schemas.microsoft.com/office/drawing/2014/main" xmlns="" val="3831320431"/>
                    </a:ext>
                  </a:extLst>
                </a:gridCol>
                <a:gridCol w="881109">
                  <a:extLst>
                    <a:ext uri="{9D8B030D-6E8A-4147-A177-3AD203B41FA5}">
                      <a16:colId xmlns:a16="http://schemas.microsoft.com/office/drawing/2014/main" xmlns="" val="2176931698"/>
                    </a:ext>
                  </a:extLst>
                </a:gridCol>
                <a:gridCol w="1560297">
                  <a:extLst>
                    <a:ext uri="{9D8B030D-6E8A-4147-A177-3AD203B41FA5}">
                      <a16:colId xmlns:a16="http://schemas.microsoft.com/office/drawing/2014/main" xmlns="" val="3730833954"/>
                    </a:ext>
                  </a:extLst>
                </a:gridCol>
              </a:tblGrid>
              <a:tr h="511832">
                <a:tc>
                  <a:txBody>
                    <a:bodyPr/>
                    <a:lstStyle/>
                    <a:p>
                      <a:pPr algn="ctr" rtl="0" fontAlgn="ctr"/>
                      <a:r>
                        <a:rPr lang="lt-LT" altLang="lt-LT" sz="1200" b="1" dirty="0">
                          <a:latin typeface="+mn-lt"/>
                          <a:cs typeface="Times New Roman" panose="02020603050405020304" pitchFamily="18" charset="0"/>
                        </a:rPr>
                        <a:t>Veiksmų programos veiklos plane numatytų rodiklių pasiekimas </a:t>
                      </a:r>
                      <a:endParaRPr lang="lt-LT" sz="1200" b="1"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lt-LT" sz="1200" b="1" i="0" u="none" strike="noStrike">
                          <a:solidFill>
                            <a:srgbClr val="000000"/>
                          </a:solidFill>
                          <a:effectLst/>
                          <a:latin typeface="+mn-lt"/>
                        </a:rPr>
                        <a:t>2018 m. orientyras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ctr"/>
                      <a:r>
                        <a:rPr lang="lt-LT" sz="1200" b="1" i="0" u="none" strike="noStrike">
                          <a:solidFill>
                            <a:srgbClr val="000000"/>
                          </a:solidFill>
                          <a:effectLst/>
                          <a:latin typeface="+mn-lt"/>
                        </a:rPr>
                        <a:t>2018 m. pasiekimas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tc>
                  <a:txBody>
                    <a:bodyPr/>
                    <a:lstStyle/>
                    <a:p>
                      <a:pPr algn="ctr" fontAlgn="ctr"/>
                      <a:r>
                        <a:rPr lang="lt-LT" sz="1200" b="1" i="0" u="none" strike="noStrike">
                          <a:solidFill>
                            <a:srgbClr val="000000"/>
                          </a:solidFill>
                          <a:effectLst/>
                          <a:latin typeface="+mn-lt"/>
                        </a:rPr>
                        <a:t>2023 m.</a:t>
                      </a:r>
                      <a:br>
                        <a:rPr lang="lt-LT" sz="1200" b="1" i="0" u="none" strike="noStrike">
                          <a:solidFill>
                            <a:srgbClr val="000000"/>
                          </a:solidFill>
                          <a:effectLst/>
                          <a:latin typeface="+mn-lt"/>
                        </a:rPr>
                      </a:br>
                      <a:r>
                        <a:rPr lang="lt-LT" sz="1200" b="1" i="0" u="none" strike="noStrike">
                          <a:solidFill>
                            <a:srgbClr val="000000"/>
                          </a:solidFill>
                          <a:effectLst/>
                          <a:latin typeface="+mn-lt"/>
                        </a:rPr>
                        <a:t>siektinos reikšmės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2891660"/>
                  </a:ext>
                </a:extLst>
              </a:tr>
              <a:tr h="176660">
                <a:tc>
                  <a:txBody>
                    <a:bodyPr/>
                    <a:lstStyle/>
                    <a:p>
                      <a:pPr algn="ctr" rtl="0" fontAlgn="ctr"/>
                      <a:r>
                        <a:rPr lang="lt-LT" sz="1200" b="1" i="0" u="none" strike="noStrike" dirty="0">
                          <a:solidFill>
                            <a:srgbClr val="000000"/>
                          </a:solidFill>
                          <a:effectLst/>
                          <a:latin typeface="+mn-lt"/>
                        </a:rPr>
                        <a:t>Finansinis rodiklis, Eur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rtl="0" fontAlgn="ctr"/>
                      <a:r>
                        <a:rPr lang="lt-LT" sz="1400" b="0" i="0" u="none" strike="noStrike" dirty="0">
                          <a:solidFill>
                            <a:srgbClr val="000000"/>
                          </a:solidFill>
                          <a:effectLst/>
                          <a:latin typeface="+mn-lt"/>
                        </a:rPr>
                        <a:t>2.503.000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lt-LT" sz="1400" b="0" i="0" u="none" strike="noStrike" dirty="0">
                          <a:solidFill>
                            <a:srgbClr val="000000"/>
                          </a:solidFill>
                          <a:effectLst/>
                          <a:latin typeface="+mn-lt"/>
                        </a:rPr>
                        <a:t>872.849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lt-LT" sz="1400" b="0" i="0" u="none" strike="noStrike">
                          <a:solidFill>
                            <a:srgbClr val="000000"/>
                          </a:solidFill>
                          <a:effectLst/>
                          <a:latin typeface="+mn-lt"/>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t-LT" sz="1400" b="0" i="0" u="none" strike="noStrike">
                          <a:solidFill>
                            <a:srgbClr val="000000"/>
                          </a:solidFill>
                          <a:effectLst/>
                          <a:latin typeface="+mn-lt"/>
                        </a:rPr>
                        <a:t>   13.876.388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4635393"/>
                  </a:ext>
                </a:extLst>
              </a:tr>
              <a:tr h="1081693">
                <a:tc>
                  <a:txBody>
                    <a:bodyPr/>
                    <a:lstStyle/>
                    <a:p>
                      <a:pPr algn="ctr" rtl="0" fontAlgn="ctr"/>
                      <a:r>
                        <a:rPr lang="lt-LT" sz="1200" b="1" i="0" u="none" strike="noStrike" dirty="0">
                          <a:solidFill>
                            <a:srgbClr val="000000"/>
                          </a:solidFill>
                          <a:effectLst/>
                          <a:latin typeface="+mn-lt"/>
                        </a:rPr>
                        <a:t>Pridėtinei vertei, kokybei, nepageidaujamos priegaudos panaudojimui, taip pat žvejybos uostams iškrovimo aikštelėms, žuvų aukcionų salėms ir pastogėms skirtų projektų skaičius, Vnt.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rtl="0" fontAlgn="ctr"/>
                      <a:r>
                        <a:rPr lang="lt-LT" sz="1400" b="0" i="0" u="none" strike="noStrike" dirty="0">
                          <a:solidFill>
                            <a:srgbClr val="000000"/>
                          </a:solidFill>
                          <a:effectLst/>
                          <a:latin typeface="+mn-lt"/>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lt-LT" sz="1400" b="0" i="0" u="none" strike="noStrike" dirty="0">
                          <a:solidFill>
                            <a:srgbClr val="000000"/>
                          </a:solidFill>
                          <a:effectLst/>
                          <a:latin typeface="+mn-lt"/>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lt-LT" sz="1400" b="0" i="0" u="none" strike="noStrike" dirty="0">
                          <a:solidFill>
                            <a:srgbClr val="000000"/>
                          </a:solidFill>
                          <a:effectLst/>
                          <a:latin typeface="+mn-lt"/>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t-LT" sz="1400" b="0" i="0" u="none" strike="noStrike" dirty="0">
                          <a:solidFill>
                            <a:srgbClr val="000000"/>
                          </a:solidFill>
                          <a:effectLst/>
                          <a:latin typeface="+mn-lt"/>
                        </a:rPr>
                        <a:t>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9106226"/>
                  </a:ext>
                </a:extLst>
              </a:tr>
            </a:tbl>
          </a:graphicData>
        </a:graphic>
      </p:graphicFrame>
      <p:graphicFrame>
        <p:nvGraphicFramePr>
          <p:cNvPr id="11" name="Diagrama 10">
            <a:extLst>
              <a:ext uri="{FF2B5EF4-FFF2-40B4-BE49-F238E27FC236}">
                <a16:creationId xmlns:a16="http://schemas.microsoft.com/office/drawing/2014/main" xmlns="" id="{DA696017-27C6-4989-87F8-76C404CFA1C9}"/>
              </a:ext>
            </a:extLst>
          </p:cNvPr>
          <p:cNvGraphicFramePr>
            <a:graphicFrameLocks/>
          </p:cNvGraphicFramePr>
          <p:nvPr>
            <p:extLst>
              <p:ext uri="{D42A27DB-BD31-4B8C-83A1-F6EECF244321}">
                <p14:modId xmlns:p14="http://schemas.microsoft.com/office/powerpoint/2010/main" val="928724670"/>
              </p:ext>
            </p:extLst>
          </p:nvPr>
        </p:nvGraphicFramePr>
        <p:xfrm>
          <a:off x="107504" y="2931840"/>
          <a:ext cx="8856984" cy="32732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289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ntraštė 1">
            <a:extLst>
              <a:ext uri="{FF2B5EF4-FFF2-40B4-BE49-F238E27FC236}">
                <a16:creationId xmlns:a16="http://schemas.microsoft.com/office/drawing/2014/main" xmlns="" id="{4ED2C7EE-E847-4BBD-831E-7EB4631ED267}"/>
              </a:ext>
            </a:extLst>
          </p:cNvPr>
          <p:cNvSpPr>
            <a:spLocks noGrp="1"/>
          </p:cNvSpPr>
          <p:nvPr>
            <p:ph type="title"/>
          </p:nvPr>
        </p:nvSpPr>
        <p:spPr>
          <a:xfrm>
            <a:off x="899592" y="287243"/>
            <a:ext cx="8244408" cy="863600"/>
          </a:xfrm>
        </p:spPr>
        <p:txBody>
          <a:bodyPr/>
          <a:lstStyle/>
          <a:p>
            <a:r>
              <a:rPr lang="lt-LT" sz="1900" b="1" dirty="0">
                <a:solidFill>
                  <a:srgbClr val="0070C0"/>
                </a:solidFill>
                <a:latin typeface="Times New Roman" panose="02020603050405020304" pitchFamily="18" charset="0"/>
                <a:cs typeface="Times New Roman" panose="02020603050405020304" pitchFamily="18" charset="0"/>
              </a:rPr>
              <a:t>1 SP. Aplinkosaugos požiūriu tvarios, efektyviai išteklius naudojančios, inovacinės, konkurencingos ir žiniomis grindžiamos žvejybos skatinimas (2)</a:t>
            </a:r>
            <a:endParaRPr lang="lt-LT" altLang="lt-LT" sz="1900" b="1" dirty="0">
              <a:latin typeface="Times New Roman" panose="02020603050405020304" pitchFamily="18" charset="0"/>
              <a:cs typeface="Times New Roman" panose="02020603050405020304" pitchFamily="18" charset="0"/>
            </a:endParaRPr>
          </a:p>
        </p:txBody>
      </p:sp>
      <p:pic>
        <p:nvPicPr>
          <p:cNvPr id="6147" name="Paveikslėlis 1">
            <a:extLst>
              <a:ext uri="{FF2B5EF4-FFF2-40B4-BE49-F238E27FC236}">
                <a16:creationId xmlns:a16="http://schemas.microsoft.com/office/drawing/2014/main" xmlns="" id="{B4582F80-0EE1-44EB-969E-2756A6FA52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267026"/>
            <a:ext cx="2699792" cy="58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Lentelė 1">
            <a:extLst>
              <a:ext uri="{FF2B5EF4-FFF2-40B4-BE49-F238E27FC236}">
                <a16:creationId xmlns:a16="http://schemas.microsoft.com/office/drawing/2014/main" xmlns="" id="{C8D95902-2A71-4874-9E9E-72254C4E320A}"/>
              </a:ext>
            </a:extLst>
          </p:cNvPr>
          <p:cNvGraphicFramePr>
            <a:graphicFrameLocks noGrp="1"/>
          </p:cNvGraphicFramePr>
          <p:nvPr>
            <p:extLst>
              <p:ext uri="{D42A27DB-BD31-4B8C-83A1-F6EECF244321}">
                <p14:modId xmlns:p14="http://schemas.microsoft.com/office/powerpoint/2010/main" val="2496747310"/>
              </p:ext>
            </p:extLst>
          </p:nvPr>
        </p:nvGraphicFramePr>
        <p:xfrm>
          <a:off x="467543" y="1628800"/>
          <a:ext cx="8496945" cy="4389120"/>
        </p:xfrm>
        <a:graphic>
          <a:graphicData uri="http://schemas.openxmlformats.org/drawingml/2006/table">
            <a:tbl>
              <a:tblPr firstRow="1" firstCol="1" bandRow="1"/>
              <a:tblGrid>
                <a:gridCol w="5544616">
                  <a:extLst>
                    <a:ext uri="{9D8B030D-6E8A-4147-A177-3AD203B41FA5}">
                      <a16:colId xmlns:a16="http://schemas.microsoft.com/office/drawing/2014/main" xmlns="" val="2921791098"/>
                    </a:ext>
                  </a:extLst>
                </a:gridCol>
                <a:gridCol w="1080120">
                  <a:extLst>
                    <a:ext uri="{9D8B030D-6E8A-4147-A177-3AD203B41FA5}">
                      <a16:colId xmlns:a16="http://schemas.microsoft.com/office/drawing/2014/main" xmlns="" val="1902952863"/>
                    </a:ext>
                  </a:extLst>
                </a:gridCol>
                <a:gridCol w="1152129">
                  <a:extLst>
                    <a:ext uri="{9D8B030D-6E8A-4147-A177-3AD203B41FA5}">
                      <a16:colId xmlns:a16="http://schemas.microsoft.com/office/drawing/2014/main" xmlns="" val="64307266"/>
                    </a:ext>
                  </a:extLst>
                </a:gridCol>
                <a:gridCol w="720080">
                  <a:extLst>
                    <a:ext uri="{9D8B030D-6E8A-4147-A177-3AD203B41FA5}">
                      <a16:colId xmlns:a16="http://schemas.microsoft.com/office/drawing/2014/main" xmlns="" val="3407079894"/>
                    </a:ext>
                  </a:extLst>
                </a:gridCol>
              </a:tblGrid>
              <a:tr h="522334">
                <a:tc>
                  <a:txBody>
                    <a:bodyPr/>
                    <a:lstStyle/>
                    <a:p>
                      <a:pPr algn="ctr" fontAlgn="ctr">
                        <a:spcAft>
                          <a:spcPts val="0"/>
                        </a:spcAft>
                      </a:pPr>
                      <a:r>
                        <a:rPr lang="lt-LT" sz="1200" b="1" dirty="0">
                          <a:solidFill>
                            <a:schemeClr val="tx1"/>
                          </a:solidFill>
                          <a:effectLst/>
                          <a:latin typeface="+mn-lt"/>
                          <a:ea typeface="Times New Roman" panose="02020603050405020304" pitchFamily="18" charset="0"/>
                        </a:rPr>
                        <a:t>Priemonė</a:t>
                      </a:r>
                      <a:endParaRPr lang="lt-LT" sz="1200" b="1"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200" b="1" dirty="0">
                          <a:solidFill>
                            <a:schemeClr val="tx1"/>
                          </a:solidFill>
                          <a:effectLst/>
                          <a:latin typeface="+mn-lt"/>
                          <a:ea typeface="Times New Roman" panose="02020603050405020304" pitchFamily="18" charset="0"/>
                        </a:rPr>
                        <a:t>Gautos, vnt.</a:t>
                      </a:r>
                      <a:endParaRPr lang="lt-LT" sz="1200" b="1"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200" b="1" dirty="0">
                          <a:solidFill>
                            <a:schemeClr val="tx1"/>
                          </a:solidFill>
                          <a:effectLst/>
                          <a:latin typeface="+mn-lt"/>
                          <a:ea typeface="Times New Roman" panose="02020603050405020304" pitchFamily="18" charset="0"/>
                        </a:rPr>
                        <a:t>Priimtas sprendimas skirti paramą, vnt.</a:t>
                      </a:r>
                      <a:endParaRPr lang="lt-LT" sz="1200" b="1"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200" b="1" dirty="0">
                          <a:solidFill>
                            <a:schemeClr val="tx1"/>
                          </a:solidFill>
                          <a:effectLst/>
                          <a:latin typeface="+mn-lt"/>
                          <a:ea typeface="Times New Roman" panose="02020603050405020304" pitchFamily="18" charset="0"/>
                        </a:rPr>
                        <a:t>Verti-</a:t>
                      </a:r>
                      <a:r>
                        <a:rPr lang="lt-LT" sz="1200" b="1" dirty="0" err="1">
                          <a:solidFill>
                            <a:schemeClr val="tx1"/>
                          </a:solidFill>
                          <a:effectLst/>
                          <a:latin typeface="+mn-lt"/>
                          <a:ea typeface="Times New Roman" panose="02020603050405020304" pitchFamily="18" charset="0"/>
                        </a:rPr>
                        <a:t>namos</a:t>
                      </a:r>
                      <a:r>
                        <a:rPr lang="lt-LT" sz="1200" b="1" dirty="0">
                          <a:solidFill>
                            <a:schemeClr val="tx1"/>
                          </a:solidFill>
                          <a:effectLst/>
                          <a:latin typeface="+mn-lt"/>
                          <a:ea typeface="Times New Roman" panose="02020603050405020304" pitchFamily="18" charset="0"/>
                        </a:rPr>
                        <a:t>, vnt.</a:t>
                      </a:r>
                      <a:endParaRPr lang="lt-LT" sz="1200" b="1"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5836860"/>
                  </a:ext>
                </a:extLst>
              </a:tr>
              <a:tr h="313401">
                <a:tc>
                  <a:txBody>
                    <a:bodyPr/>
                    <a:lstStyle/>
                    <a:p>
                      <a:pPr algn="l" fontAlgn="ctr">
                        <a:spcAft>
                          <a:spcPts val="0"/>
                        </a:spcAft>
                      </a:pPr>
                      <a:r>
                        <a:rPr lang="lt-LT" sz="1200" dirty="0">
                          <a:solidFill>
                            <a:schemeClr val="tx1"/>
                          </a:solidFill>
                          <a:effectLst/>
                          <a:latin typeface="+mn-lt"/>
                          <a:ea typeface="Calibri" panose="020F0502020204030204" pitchFamily="34" charset="0"/>
                        </a:rPr>
                        <a:t>Žvejybos uostai, iškrovimo vietos, aukcionų patalpos ir priedangos. Investicijos į žvejybos uostų ir aukcionų patalpų infrastruktūros arba iškrovimo vietų ir priedangų gerinimą</a:t>
                      </a: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200" dirty="0">
                          <a:solidFill>
                            <a:schemeClr val="tx1"/>
                          </a:solidFill>
                          <a:effectLst/>
                          <a:latin typeface="+mn-lt"/>
                          <a:ea typeface="Times New Roman" panose="02020603050405020304" pitchFamily="18" charset="0"/>
                        </a:rPr>
                        <a:t>2</a:t>
                      </a:r>
                      <a:endParaRPr lang="lt-LT" sz="1200" dirty="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200" dirty="0">
                          <a:solidFill>
                            <a:schemeClr val="tx1"/>
                          </a:solidFill>
                          <a:effectLst/>
                          <a:latin typeface="+mn-lt"/>
                          <a:ea typeface="Times New Roman" panose="02020603050405020304" pitchFamily="18" charset="0"/>
                        </a:rPr>
                        <a:t>- </a:t>
                      </a:r>
                      <a:endParaRPr lang="lt-LT" sz="1200" dirty="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endParaRPr lang="lt-LT" sz="1200" dirty="0">
                        <a:solidFill>
                          <a:schemeClr val="tx1"/>
                        </a:solidFill>
                        <a:effectLst/>
                        <a:latin typeface="+mn-lt"/>
                        <a:ea typeface="Times New Roman" panose="02020603050405020304" pitchFamily="18" charset="0"/>
                      </a:endParaRPr>
                    </a:p>
                    <a:p>
                      <a:pPr algn="ctr" fontAlgn="ctr">
                        <a:spcAft>
                          <a:spcPts val="0"/>
                        </a:spcAft>
                      </a:pPr>
                      <a:r>
                        <a:rPr lang="lt-LT" sz="1200" dirty="0">
                          <a:solidFill>
                            <a:schemeClr val="tx1"/>
                          </a:solidFill>
                          <a:effectLst/>
                          <a:latin typeface="+mn-lt"/>
                          <a:ea typeface="Times New Roman" panose="02020603050405020304" pitchFamily="18" charset="0"/>
                        </a:rPr>
                        <a:t>2 </a:t>
                      </a:r>
                      <a:endParaRPr lang="lt-LT" sz="1200"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26172354"/>
                  </a:ext>
                </a:extLst>
              </a:tr>
              <a:tr h="208933">
                <a:tc>
                  <a:txBody>
                    <a:bodyPr/>
                    <a:lstStyle/>
                    <a:p>
                      <a:pPr algn="l" fontAlgn="ctr">
                        <a:spcAft>
                          <a:spcPts val="0"/>
                        </a:spcAft>
                      </a:pPr>
                      <a:r>
                        <a:rPr lang="lt-LT" sz="1200" dirty="0">
                          <a:solidFill>
                            <a:schemeClr val="tx1"/>
                          </a:solidFill>
                          <a:effectLst/>
                          <a:latin typeface="+mn-lt"/>
                          <a:ea typeface="Times New Roman" panose="02020603050405020304" pitchFamily="18" charset="0"/>
                        </a:rPr>
                        <a:t>Parama išsaugojimo priemonių rengimui ir įgyvendinimui (veiklos sritis skirta ungurių plano įgyvendinimui)</a:t>
                      </a:r>
                      <a:endParaRPr lang="lt-LT" sz="1200" dirty="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200" dirty="0">
                          <a:solidFill>
                            <a:schemeClr val="tx1"/>
                          </a:solidFill>
                          <a:effectLst/>
                          <a:latin typeface="+mn-lt"/>
                          <a:ea typeface="Times New Roman" panose="02020603050405020304" pitchFamily="18" charset="0"/>
                        </a:rPr>
                        <a:t>1</a:t>
                      </a:r>
                      <a:endParaRPr lang="lt-LT" sz="1200" dirty="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200">
                          <a:solidFill>
                            <a:schemeClr val="tx1"/>
                          </a:solidFill>
                          <a:effectLst/>
                          <a:latin typeface="+mn-lt"/>
                          <a:ea typeface="Times New Roman" panose="02020603050405020304" pitchFamily="18" charset="0"/>
                        </a:rPr>
                        <a:t>1</a:t>
                      </a:r>
                      <a:endParaRPr lang="lt-LT" sz="120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endParaRPr lang="lt-LT" sz="1200" dirty="0">
                        <a:solidFill>
                          <a:schemeClr val="tx1"/>
                        </a:solidFill>
                        <a:effectLst/>
                        <a:latin typeface="+mn-lt"/>
                        <a:ea typeface="Times New Roman" panose="02020603050405020304" pitchFamily="18" charset="0"/>
                      </a:endParaRPr>
                    </a:p>
                    <a:p>
                      <a:pPr algn="ctr" fontAlgn="ctr">
                        <a:spcAft>
                          <a:spcPts val="0"/>
                        </a:spcAft>
                      </a:pPr>
                      <a:r>
                        <a:rPr lang="lt-LT" sz="1200" dirty="0">
                          <a:solidFill>
                            <a:schemeClr val="tx1"/>
                          </a:solidFill>
                          <a:effectLst/>
                          <a:latin typeface="+mn-lt"/>
                          <a:ea typeface="Times New Roman" panose="02020603050405020304" pitchFamily="18" charset="0"/>
                        </a:rPr>
                        <a:t>- </a:t>
                      </a:r>
                      <a:endParaRPr lang="lt-LT" sz="1200"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4034291"/>
                  </a:ext>
                </a:extLst>
              </a:tr>
              <a:tr h="313401">
                <a:tc>
                  <a:txBody>
                    <a:bodyPr/>
                    <a:lstStyle/>
                    <a:p>
                      <a:pPr algn="l">
                        <a:spcAft>
                          <a:spcPts val="0"/>
                        </a:spcAft>
                      </a:pPr>
                      <a:r>
                        <a:rPr lang="lt-LT" sz="1200" dirty="0">
                          <a:solidFill>
                            <a:schemeClr val="tx1"/>
                          </a:solidFill>
                          <a:effectLst/>
                          <a:latin typeface="+mn-lt"/>
                          <a:ea typeface="Times New Roman" panose="02020603050405020304" pitchFamily="18" charset="0"/>
                        </a:rPr>
                        <a:t>Žvejybos poveikio jūrų aplinkai mažinimas ir žvejybos pritaikymas siekiant apsaugoti rūšis (jūrų ir vidaus vandenų žvejybai)</a:t>
                      </a:r>
                      <a:endParaRPr lang="lt-LT" sz="1200" dirty="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dirty="0">
                          <a:solidFill>
                            <a:schemeClr val="tx1"/>
                          </a:solidFill>
                          <a:effectLst/>
                          <a:latin typeface="+mn-lt"/>
                          <a:ea typeface="Calibri" panose="020F0502020204030204" pitchFamily="34" charset="0"/>
                        </a:rPr>
                        <a:t>17</a:t>
                      </a: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a:solidFill>
                            <a:schemeClr val="tx1"/>
                          </a:solidFill>
                          <a:effectLst/>
                          <a:latin typeface="+mn-lt"/>
                          <a:ea typeface="Calibri" panose="020F0502020204030204" pitchFamily="34" charset="0"/>
                        </a:rPr>
                        <a:t>12</a:t>
                      </a: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dirty="0">
                          <a:solidFill>
                            <a:schemeClr val="tx1"/>
                          </a:solidFill>
                          <a:effectLst/>
                          <a:latin typeface="+mn-lt"/>
                          <a:ea typeface="Calibri" panose="020F0502020204030204" pitchFamily="34" charset="0"/>
                        </a:rPr>
                        <a:t>5 </a:t>
                      </a: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6517714"/>
                  </a:ext>
                </a:extLst>
              </a:tr>
              <a:tr h="417867">
                <a:tc>
                  <a:txBody>
                    <a:bodyPr/>
                    <a:lstStyle/>
                    <a:p>
                      <a:pPr algn="l">
                        <a:spcAft>
                          <a:spcPts val="0"/>
                        </a:spcAft>
                      </a:pPr>
                      <a:r>
                        <a:rPr lang="lt-LT" sz="1200" dirty="0">
                          <a:solidFill>
                            <a:schemeClr val="tx1"/>
                          </a:solidFill>
                          <a:effectLst/>
                          <a:latin typeface="+mn-lt"/>
                          <a:ea typeface="Times New Roman" panose="02020603050405020304" pitchFamily="18" charset="0"/>
                        </a:rPr>
                        <a:t>Vidaus vandenų žvejyba ir vidaus vandenų gyvūnija bei augalija – vidaus vandenų gyvūnijos ir augalijos apsaugojimas ir praturtinimas (žuvų migracijos takų įrengimas ir atkūrimas)</a:t>
                      </a:r>
                      <a:endParaRPr lang="lt-LT" sz="1200" dirty="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dirty="0">
                          <a:solidFill>
                            <a:schemeClr val="tx1"/>
                          </a:solidFill>
                          <a:effectLst/>
                          <a:latin typeface="+mn-lt"/>
                          <a:ea typeface="Calibri" panose="020F0502020204030204" pitchFamily="34" charset="0"/>
                        </a:rPr>
                        <a:t>1</a:t>
                      </a: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dirty="0">
                          <a:solidFill>
                            <a:schemeClr val="tx1"/>
                          </a:solidFill>
                          <a:effectLst/>
                          <a:latin typeface="+mn-lt"/>
                          <a:ea typeface="Calibri" panose="020F0502020204030204" pitchFamily="34" charset="0"/>
                        </a:rPr>
                        <a:t>1</a:t>
                      </a: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lt-LT" sz="1200" dirty="0">
                        <a:solidFill>
                          <a:schemeClr val="tx1"/>
                        </a:solidFill>
                        <a:effectLst/>
                        <a:latin typeface="+mn-lt"/>
                        <a:ea typeface="Calibri" panose="020F0502020204030204" pitchFamily="34" charset="0"/>
                      </a:endParaRPr>
                    </a:p>
                    <a:p>
                      <a:pPr algn="ctr">
                        <a:spcAft>
                          <a:spcPts val="0"/>
                        </a:spcAft>
                      </a:pPr>
                      <a:r>
                        <a:rPr lang="lt-LT" sz="1200" dirty="0">
                          <a:solidFill>
                            <a:schemeClr val="tx1"/>
                          </a:solidFill>
                          <a:effectLst/>
                          <a:latin typeface="+mn-lt"/>
                          <a:ea typeface="Calibri" panose="020F0502020204030204" pitchFamily="34" charset="0"/>
                        </a:rPr>
                        <a:t> -</a:t>
                      </a: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4034042"/>
                  </a:ext>
                </a:extLst>
              </a:tr>
              <a:tr h="104467">
                <a:tc>
                  <a:txBody>
                    <a:bodyPr/>
                    <a:lstStyle/>
                    <a:p>
                      <a:pPr algn="l">
                        <a:spcAft>
                          <a:spcPts val="0"/>
                        </a:spcAft>
                      </a:pPr>
                      <a:r>
                        <a:rPr lang="lt-LT" sz="1200" dirty="0">
                          <a:solidFill>
                            <a:schemeClr val="tx1"/>
                          </a:solidFill>
                          <a:effectLst/>
                          <a:latin typeface="+mn-lt"/>
                          <a:ea typeface="Times New Roman" panose="02020603050405020304" pitchFamily="18" charset="0"/>
                        </a:rPr>
                        <a:t>Parama sistemoms, perskirstančioms žvejybos galimybes</a:t>
                      </a:r>
                      <a:endParaRPr lang="lt-LT" sz="1200" dirty="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dirty="0">
                          <a:solidFill>
                            <a:schemeClr val="tx1"/>
                          </a:solidFill>
                          <a:effectLst/>
                          <a:latin typeface="+mn-lt"/>
                          <a:ea typeface="Calibri" panose="020F0502020204030204" pitchFamily="34" charset="0"/>
                        </a:rPr>
                        <a:t>1</a:t>
                      </a: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dirty="0">
                          <a:solidFill>
                            <a:schemeClr val="tx1"/>
                          </a:solidFill>
                          <a:effectLst/>
                          <a:latin typeface="+mn-lt"/>
                          <a:ea typeface="Calibri" panose="020F0502020204030204" pitchFamily="34" charset="0"/>
                        </a:rPr>
                        <a:t>1</a:t>
                      </a: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dirty="0">
                          <a:solidFill>
                            <a:schemeClr val="tx1"/>
                          </a:solidFill>
                          <a:effectLst/>
                          <a:latin typeface="+mn-lt"/>
                          <a:ea typeface="Calibri" panose="020F0502020204030204" pitchFamily="34" charset="0"/>
                        </a:rPr>
                        <a:t>- </a:t>
                      </a: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3111503"/>
                  </a:ext>
                </a:extLst>
              </a:tr>
              <a:tr h="313401">
                <a:tc>
                  <a:txBody>
                    <a:bodyPr/>
                    <a:lstStyle/>
                    <a:p>
                      <a:pPr algn="l">
                        <a:spcAft>
                          <a:spcPts val="0"/>
                        </a:spcAft>
                      </a:pPr>
                      <a:r>
                        <a:rPr lang="lt-LT" sz="1200" dirty="0">
                          <a:solidFill>
                            <a:schemeClr val="tx1"/>
                          </a:solidFill>
                          <a:effectLst/>
                          <a:latin typeface="+mn-lt"/>
                          <a:ea typeface="Times New Roman" panose="02020603050405020304" pitchFamily="18" charset="0"/>
                        </a:rPr>
                        <a:t>Jūrų biologinės įvairovės išsaugojimas ir atkūrimas. Laimikiui žinduolių ir paukščių padarytos žalos kompensavimo sistemos</a:t>
                      </a:r>
                      <a:endParaRPr lang="lt-LT" sz="1200" dirty="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dirty="0">
                          <a:solidFill>
                            <a:schemeClr val="tx1"/>
                          </a:solidFill>
                          <a:effectLst/>
                          <a:latin typeface="+mn-lt"/>
                          <a:ea typeface="Calibri" panose="020F0502020204030204" pitchFamily="34" charset="0"/>
                        </a:rPr>
                        <a:t>119</a:t>
                      </a: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dirty="0">
                          <a:solidFill>
                            <a:schemeClr val="tx1"/>
                          </a:solidFill>
                          <a:effectLst/>
                          <a:latin typeface="+mn-lt"/>
                          <a:ea typeface="Calibri" panose="020F0502020204030204" pitchFamily="34" charset="0"/>
                        </a:rPr>
                        <a:t>106 (33 paramos gavėjai)</a:t>
                      </a: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lt-LT" sz="1200" dirty="0">
                        <a:solidFill>
                          <a:schemeClr val="tx1"/>
                        </a:solidFill>
                        <a:effectLst/>
                        <a:latin typeface="+mn-lt"/>
                        <a:ea typeface="Calibri" panose="020F0502020204030204" pitchFamily="34" charset="0"/>
                      </a:endParaRPr>
                    </a:p>
                    <a:p>
                      <a:pPr algn="ctr">
                        <a:spcAft>
                          <a:spcPts val="0"/>
                        </a:spcAft>
                      </a:pPr>
                      <a:r>
                        <a:rPr lang="lt-LT" sz="1200" dirty="0">
                          <a:solidFill>
                            <a:schemeClr val="tx1"/>
                          </a:solidFill>
                          <a:effectLst/>
                          <a:latin typeface="+mn-lt"/>
                          <a:ea typeface="Calibri" panose="020F0502020204030204" pitchFamily="34" charset="0"/>
                        </a:rPr>
                        <a:t>-</a:t>
                      </a: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361451"/>
                  </a:ext>
                </a:extLst>
              </a:tr>
              <a:tr h="417867">
                <a:tc>
                  <a:txBody>
                    <a:bodyPr/>
                    <a:lstStyle/>
                    <a:p>
                      <a:pPr algn="l">
                        <a:spcAft>
                          <a:spcPts val="0"/>
                        </a:spcAft>
                      </a:pPr>
                      <a:r>
                        <a:rPr lang="lt-LT" sz="1200" dirty="0">
                          <a:solidFill>
                            <a:schemeClr val="tx1"/>
                          </a:solidFill>
                          <a:effectLst/>
                          <a:latin typeface="+mn-lt"/>
                          <a:ea typeface="Times New Roman" panose="02020603050405020304" pitchFamily="18" charset="0"/>
                        </a:rPr>
                        <a:t>Pridėtinė vertė, produktų kokybė ir nepageidaujamos priegaudos panaudojimas</a:t>
                      </a:r>
                      <a:endParaRPr lang="lt-LT" sz="1200" dirty="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dirty="0">
                          <a:solidFill>
                            <a:schemeClr val="tx1"/>
                          </a:solidFill>
                          <a:effectLst/>
                          <a:latin typeface="+mn-lt"/>
                          <a:ea typeface="Times New Roman" panose="02020603050405020304" pitchFamily="18" charset="0"/>
                        </a:rPr>
                        <a:t>23 (iš jų 16 pagal </a:t>
                      </a:r>
                      <a:r>
                        <a:rPr lang="lt-LT" sz="1200" dirty="0" err="1">
                          <a:solidFill>
                            <a:schemeClr val="tx1"/>
                          </a:solidFill>
                          <a:effectLst/>
                          <a:latin typeface="+mn-lt"/>
                          <a:ea typeface="Times New Roman" panose="02020603050405020304" pitchFamily="18" charset="0"/>
                        </a:rPr>
                        <a:t>supapr</a:t>
                      </a:r>
                      <a:r>
                        <a:rPr lang="lt-LT" sz="1200" dirty="0">
                          <a:solidFill>
                            <a:schemeClr val="tx1"/>
                          </a:solidFill>
                          <a:effectLst/>
                          <a:latin typeface="+mn-lt"/>
                          <a:ea typeface="Times New Roman" panose="02020603050405020304" pitchFamily="18" charset="0"/>
                        </a:rPr>
                        <a:t>. taisykles)</a:t>
                      </a:r>
                      <a:endParaRPr lang="lt-LT" sz="1200" dirty="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200" dirty="0">
                          <a:solidFill>
                            <a:schemeClr val="tx1"/>
                          </a:solidFill>
                          <a:effectLst/>
                          <a:latin typeface="+mn-lt"/>
                          <a:ea typeface="Times New Roman" panose="02020603050405020304" pitchFamily="18" charset="0"/>
                        </a:rPr>
                        <a:t>11 (iš jų 9 pagal </a:t>
                      </a:r>
                      <a:r>
                        <a:rPr lang="lt-LT" sz="1200" dirty="0" err="1">
                          <a:solidFill>
                            <a:schemeClr val="tx1"/>
                          </a:solidFill>
                          <a:effectLst/>
                          <a:latin typeface="+mn-lt"/>
                          <a:ea typeface="Times New Roman" panose="02020603050405020304" pitchFamily="18" charset="0"/>
                        </a:rPr>
                        <a:t>supapr</a:t>
                      </a:r>
                      <a:r>
                        <a:rPr lang="lt-LT" sz="1200" dirty="0">
                          <a:solidFill>
                            <a:schemeClr val="tx1"/>
                          </a:solidFill>
                          <a:effectLst/>
                          <a:latin typeface="+mn-lt"/>
                          <a:ea typeface="Times New Roman" panose="02020603050405020304" pitchFamily="18" charset="0"/>
                        </a:rPr>
                        <a:t>. taisykles)</a:t>
                      </a:r>
                      <a:endParaRPr lang="lt-LT" sz="1200" dirty="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lt-LT" sz="1200" dirty="0">
                        <a:solidFill>
                          <a:schemeClr val="tx1"/>
                        </a:solidFill>
                        <a:effectLst/>
                        <a:latin typeface="+mn-lt"/>
                        <a:ea typeface="Times New Roman" panose="02020603050405020304" pitchFamily="18" charset="0"/>
                      </a:endParaRPr>
                    </a:p>
                    <a:p>
                      <a:pPr algn="ctr">
                        <a:spcAft>
                          <a:spcPts val="0"/>
                        </a:spcAft>
                      </a:pPr>
                      <a:r>
                        <a:rPr lang="lt-LT" sz="1200" dirty="0">
                          <a:solidFill>
                            <a:schemeClr val="tx1"/>
                          </a:solidFill>
                          <a:effectLst/>
                          <a:latin typeface="+mn-lt"/>
                          <a:ea typeface="Times New Roman" panose="02020603050405020304" pitchFamily="18" charset="0"/>
                        </a:rPr>
                        <a:t> 1</a:t>
                      </a:r>
                      <a:endParaRPr lang="lt-LT" sz="1200"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06318821"/>
                  </a:ext>
                </a:extLst>
              </a:tr>
              <a:tr h="115152">
                <a:tc>
                  <a:txBody>
                    <a:bodyPr/>
                    <a:lstStyle/>
                    <a:p>
                      <a:pPr algn="l">
                        <a:spcAft>
                          <a:spcPts val="0"/>
                        </a:spcAft>
                      </a:pPr>
                      <a:r>
                        <a:rPr lang="lt-LT" sz="1200" dirty="0">
                          <a:solidFill>
                            <a:schemeClr val="tx1"/>
                          </a:solidFill>
                          <a:effectLst/>
                          <a:latin typeface="+mn-lt"/>
                          <a:ea typeface="Times New Roman" panose="02020603050405020304" pitchFamily="18" charset="0"/>
                        </a:rPr>
                        <a:t>Mokslininkų ir žvejų partnerystės</a:t>
                      </a:r>
                      <a:endParaRPr lang="lt-LT" sz="1200" dirty="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200" dirty="0">
                          <a:solidFill>
                            <a:schemeClr val="tx1"/>
                          </a:solidFill>
                          <a:effectLst/>
                          <a:latin typeface="+mn-lt"/>
                          <a:ea typeface="Times New Roman" panose="02020603050405020304" pitchFamily="18" charset="0"/>
                        </a:rPr>
                        <a:t>10</a:t>
                      </a:r>
                      <a:endParaRPr lang="lt-LT" sz="1200" dirty="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200" dirty="0">
                          <a:solidFill>
                            <a:schemeClr val="tx1"/>
                          </a:solidFill>
                          <a:effectLst/>
                          <a:latin typeface="+mn-lt"/>
                          <a:ea typeface="Times New Roman" panose="02020603050405020304" pitchFamily="18" charset="0"/>
                        </a:rPr>
                        <a:t>1</a:t>
                      </a:r>
                      <a:endParaRPr lang="lt-LT" sz="1200" dirty="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200" dirty="0">
                          <a:solidFill>
                            <a:schemeClr val="tx1"/>
                          </a:solidFill>
                          <a:effectLst/>
                          <a:latin typeface="+mn-lt"/>
                          <a:ea typeface="Times New Roman" panose="02020603050405020304" pitchFamily="18" charset="0"/>
                        </a:rPr>
                        <a:t>4 </a:t>
                      </a:r>
                      <a:endParaRPr lang="lt-LT" sz="1200"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0152996"/>
                  </a:ext>
                </a:extLst>
              </a:tr>
              <a:tr h="313401">
                <a:tc>
                  <a:txBody>
                    <a:bodyPr/>
                    <a:lstStyle/>
                    <a:p>
                      <a:pPr algn="l">
                        <a:spcAft>
                          <a:spcPts val="0"/>
                        </a:spcAft>
                      </a:pPr>
                      <a:r>
                        <a:rPr lang="lt-LT" sz="1200" dirty="0">
                          <a:solidFill>
                            <a:schemeClr val="tx1"/>
                          </a:solidFill>
                          <a:effectLst/>
                          <a:latin typeface="+mn-lt"/>
                          <a:ea typeface="Calibri" panose="020F0502020204030204" pitchFamily="34" charset="0"/>
                        </a:rPr>
                        <a:t>Energijos vartojimo efektyvumas ir klimato kaitos švelninimas. Pagrindinių arba pagalbinių variklių keitimas arba modernizavimas</a:t>
                      </a: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200">
                          <a:solidFill>
                            <a:schemeClr val="tx1"/>
                          </a:solidFill>
                          <a:effectLst/>
                          <a:latin typeface="+mn-lt"/>
                          <a:ea typeface="Times New Roman" panose="02020603050405020304" pitchFamily="18" charset="0"/>
                        </a:rPr>
                        <a:t>1</a:t>
                      </a:r>
                      <a:endParaRPr lang="lt-LT" sz="120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200" dirty="0">
                          <a:solidFill>
                            <a:schemeClr val="tx1"/>
                          </a:solidFill>
                          <a:effectLst/>
                          <a:latin typeface="+mn-lt"/>
                          <a:ea typeface="Times New Roman" panose="02020603050405020304" pitchFamily="18" charset="0"/>
                        </a:rPr>
                        <a:t>1</a:t>
                      </a:r>
                      <a:endParaRPr lang="lt-LT" sz="1200" dirty="0">
                        <a:solidFill>
                          <a:schemeClr val="tx1"/>
                        </a:solidFill>
                        <a:effectLst/>
                        <a:latin typeface="+mn-lt"/>
                        <a:ea typeface="Calibri" panose="020F0502020204030204" pitchFamily="34" charset="0"/>
                      </a:endParaRPr>
                    </a:p>
                  </a:txBody>
                  <a:tcPr marL="63621" marR="63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endParaRPr lang="lt-LT" sz="1200" dirty="0">
                        <a:solidFill>
                          <a:schemeClr val="tx1"/>
                        </a:solidFill>
                        <a:effectLst/>
                        <a:latin typeface="+mn-lt"/>
                        <a:ea typeface="Times New Roman" panose="02020603050405020304" pitchFamily="18" charset="0"/>
                      </a:endParaRPr>
                    </a:p>
                    <a:p>
                      <a:pPr algn="ctr" fontAlgn="ctr">
                        <a:spcAft>
                          <a:spcPts val="0"/>
                        </a:spcAft>
                      </a:pPr>
                      <a:r>
                        <a:rPr lang="lt-LT" sz="1200" dirty="0">
                          <a:solidFill>
                            <a:schemeClr val="tx1"/>
                          </a:solidFill>
                          <a:effectLst/>
                          <a:latin typeface="+mn-lt"/>
                          <a:ea typeface="Times New Roman" panose="02020603050405020304" pitchFamily="18" charset="0"/>
                        </a:rPr>
                        <a:t> -</a:t>
                      </a:r>
                      <a:endParaRPr lang="lt-LT" sz="1200"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6614050"/>
                  </a:ext>
                </a:extLst>
              </a:tr>
            </a:tbl>
          </a:graphicData>
        </a:graphic>
      </p:graphicFrame>
      <p:sp>
        <p:nvSpPr>
          <p:cNvPr id="6" name="Title 1">
            <a:extLst>
              <a:ext uri="{FF2B5EF4-FFF2-40B4-BE49-F238E27FC236}">
                <a16:creationId xmlns:a16="http://schemas.microsoft.com/office/drawing/2014/main" xmlns="" id="{7DE94457-5B93-49D2-8736-7D6D938C49AC}"/>
              </a:ext>
            </a:extLst>
          </p:cNvPr>
          <p:cNvSpPr txBox="1">
            <a:spLocks/>
          </p:cNvSpPr>
          <p:nvPr/>
        </p:nvSpPr>
        <p:spPr bwMode="auto">
          <a:xfrm>
            <a:off x="467543" y="1124745"/>
            <a:ext cx="8424937" cy="59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285750" indent="-285750" algn="l">
              <a:buFont typeface="Arial" panose="020B0604020202020204" pitchFamily="34" charset="0"/>
              <a:buChar char="•"/>
            </a:pPr>
            <a:r>
              <a:rPr lang="lt-LT" sz="1600" b="1" kern="0" dirty="0">
                <a:latin typeface="Times New Roman" panose="02020603050405020304" pitchFamily="18" charset="0"/>
                <a:cs typeface="Times New Roman" panose="02020603050405020304" pitchFamily="18" charset="0"/>
              </a:rPr>
              <a:t>Per visą </a:t>
            </a:r>
            <a:r>
              <a:rPr lang="lt-LT" sz="1600" b="1" kern="0" dirty="0">
                <a:latin typeface="+mn-lt"/>
                <a:cs typeface="Times New Roman" panose="02020603050405020304" pitchFamily="18" charset="0"/>
              </a:rPr>
              <a:t>laikotarpį</a:t>
            </a:r>
            <a:r>
              <a:rPr lang="lt-LT" sz="1600" b="1" kern="0" dirty="0">
                <a:latin typeface="Times New Roman" panose="02020603050405020304" pitchFamily="18" charset="0"/>
                <a:cs typeface="Times New Roman" panose="02020603050405020304" pitchFamily="18" charset="0"/>
              </a:rPr>
              <a:t> gautos 175 paraiškos, 134 paraiškoms skirta parama  </a:t>
            </a:r>
            <a:endParaRPr lang="en-US" sz="16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67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807" y="340887"/>
            <a:ext cx="7786193" cy="648072"/>
          </a:xfrm>
        </p:spPr>
        <p:txBody>
          <a:bodyPr/>
          <a:lstStyle/>
          <a:p>
            <a:r>
              <a:rPr lang="lt-LT" sz="1900" b="1" dirty="0">
                <a:solidFill>
                  <a:srgbClr val="0070C0"/>
                </a:solidFill>
                <a:latin typeface="Times New Roman" panose="02020603050405020304" pitchFamily="18" charset="0"/>
                <a:cs typeface="Times New Roman" panose="02020603050405020304" pitchFamily="18" charset="0"/>
              </a:rPr>
              <a:t>2 SP. Aplinkosaugos požiūriu tvarios, efektyviai išteklius naudojančios, inovacinės, konkurencingos ir žiniomis grindžiamo akvakultūros skatinimas (1)</a:t>
            </a:r>
            <a:endParaRPr lang="en-US" sz="1900" b="1" dirty="0">
              <a:solidFill>
                <a:srgbClr val="0070C0"/>
              </a:solidFill>
              <a:latin typeface="Times New Roman" panose="02020603050405020304" pitchFamily="18" charset="0"/>
              <a:cs typeface="Times New Roman" panose="02020603050405020304" pitchFamily="18" charset="0"/>
            </a:endParaRPr>
          </a:p>
        </p:txBody>
      </p:sp>
      <p:pic>
        <p:nvPicPr>
          <p:cNvPr id="6" name="Paveikslėlis 1">
            <a:extLst>
              <a:ext uri="{FF2B5EF4-FFF2-40B4-BE49-F238E27FC236}">
                <a16:creationId xmlns:a16="http://schemas.microsoft.com/office/drawing/2014/main" xmlns="" id="{592E2F60-FEE5-4212-AB04-7057971F2C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6205058"/>
            <a:ext cx="2987824" cy="64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a 6">
            <a:extLst>
              <a:ext uri="{FF2B5EF4-FFF2-40B4-BE49-F238E27FC236}">
                <a16:creationId xmlns:a16="http://schemas.microsoft.com/office/drawing/2014/main" xmlns="" id="{BB0C6181-A2E4-45A9-B101-E14E00D643F5}"/>
              </a:ext>
            </a:extLst>
          </p:cNvPr>
          <p:cNvGraphicFramePr>
            <a:graphicFrameLocks/>
          </p:cNvGraphicFramePr>
          <p:nvPr>
            <p:extLst>
              <p:ext uri="{D42A27DB-BD31-4B8C-83A1-F6EECF244321}">
                <p14:modId xmlns:p14="http://schemas.microsoft.com/office/powerpoint/2010/main" val="991111994"/>
              </p:ext>
            </p:extLst>
          </p:nvPr>
        </p:nvGraphicFramePr>
        <p:xfrm>
          <a:off x="114872" y="2933378"/>
          <a:ext cx="8856983" cy="3271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Lentelė 2">
            <a:extLst>
              <a:ext uri="{FF2B5EF4-FFF2-40B4-BE49-F238E27FC236}">
                <a16:creationId xmlns:a16="http://schemas.microsoft.com/office/drawing/2014/main" xmlns="" id="{1751ED84-E5A3-4415-88CE-F6432AEBA4C8}"/>
              </a:ext>
            </a:extLst>
          </p:cNvPr>
          <p:cNvGraphicFramePr>
            <a:graphicFrameLocks noGrp="1"/>
          </p:cNvGraphicFramePr>
          <p:nvPr>
            <p:extLst>
              <p:ext uri="{D42A27DB-BD31-4B8C-83A1-F6EECF244321}">
                <p14:modId xmlns:p14="http://schemas.microsoft.com/office/powerpoint/2010/main" val="3524866888"/>
              </p:ext>
            </p:extLst>
          </p:nvPr>
        </p:nvGraphicFramePr>
        <p:xfrm>
          <a:off x="114872" y="1196752"/>
          <a:ext cx="8856982" cy="1736625"/>
        </p:xfrm>
        <a:graphic>
          <a:graphicData uri="http://schemas.openxmlformats.org/drawingml/2006/table">
            <a:tbl>
              <a:tblPr/>
              <a:tblGrid>
                <a:gridCol w="3510670">
                  <a:extLst>
                    <a:ext uri="{9D8B030D-6E8A-4147-A177-3AD203B41FA5}">
                      <a16:colId xmlns:a16="http://schemas.microsoft.com/office/drawing/2014/main" xmlns="" val="3597578917"/>
                    </a:ext>
                  </a:extLst>
                </a:gridCol>
                <a:gridCol w="1583243">
                  <a:extLst>
                    <a:ext uri="{9D8B030D-6E8A-4147-A177-3AD203B41FA5}">
                      <a16:colId xmlns:a16="http://schemas.microsoft.com/office/drawing/2014/main" xmlns="" val="2905975399"/>
                    </a:ext>
                  </a:extLst>
                </a:gridCol>
                <a:gridCol w="1321663">
                  <a:extLst>
                    <a:ext uri="{9D8B030D-6E8A-4147-A177-3AD203B41FA5}">
                      <a16:colId xmlns:a16="http://schemas.microsoft.com/office/drawing/2014/main" xmlns="" val="3246508108"/>
                    </a:ext>
                  </a:extLst>
                </a:gridCol>
                <a:gridCol w="881109">
                  <a:extLst>
                    <a:ext uri="{9D8B030D-6E8A-4147-A177-3AD203B41FA5}">
                      <a16:colId xmlns:a16="http://schemas.microsoft.com/office/drawing/2014/main" xmlns="" val="1412251776"/>
                    </a:ext>
                  </a:extLst>
                </a:gridCol>
                <a:gridCol w="1560297">
                  <a:extLst>
                    <a:ext uri="{9D8B030D-6E8A-4147-A177-3AD203B41FA5}">
                      <a16:colId xmlns:a16="http://schemas.microsoft.com/office/drawing/2014/main" xmlns="" val="1712589492"/>
                    </a:ext>
                  </a:extLst>
                </a:gridCol>
              </a:tblGrid>
              <a:tr h="740960">
                <a:tc>
                  <a:txBody>
                    <a:bodyPr/>
                    <a:lstStyle/>
                    <a:p>
                      <a:pPr algn="ctr" rtl="0" fontAlgn="ctr"/>
                      <a:r>
                        <a:rPr lang="lt-LT" sz="1400" b="1" i="0" u="none" strike="noStrike" dirty="0">
                          <a:solidFill>
                            <a:srgbClr val="000000"/>
                          </a:solidFill>
                          <a:effectLst/>
                          <a:latin typeface="Arial" panose="020B0604020202020204" pitchFamily="34" charset="0"/>
                          <a:cs typeface="Arial" panose="020B0604020202020204" pitchFamily="34" charset="0"/>
                        </a:rPr>
                        <a:t>2 Sąjungos prioritetas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lt-LT" sz="1400" b="1" i="0" u="none" strike="noStrike">
                          <a:solidFill>
                            <a:srgbClr val="000000"/>
                          </a:solidFill>
                          <a:effectLst/>
                          <a:latin typeface="Arial" panose="020B0604020202020204" pitchFamily="34" charset="0"/>
                          <a:cs typeface="Arial" panose="020B0604020202020204" pitchFamily="34" charset="0"/>
                        </a:rPr>
                        <a:t>2018 m. orientyras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ctr"/>
                      <a:r>
                        <a:rPr lang="lt-LT" sz="1400" b="1" i="0" u="none" strike="noStrike">
                          <a:solidFill>
                            <a:srgbClr val="000000"/>
                          </a:solidFill>
                          <a:effectLst/>
                          <a:latin typeface="Arial" panose="020B0604020202020204" pitchFamily="34" charset="0"/>
                          <a:cs typeface="Arial" panose="020B0604020202020204" pitchFamily="34" charset="0"/>
                        </a:rPr>
                        <a:t>2018 m. pasiekimas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tc>
                  <a:txBody>
                    <a:bodyPr/>
                    <a:lstStyle/>
                    <a:p>
                      <a:pPr algn="ctr" fontAlgn="ctr"/>
                      <a:r>
                        <a:rPr lang="lt-LT" sz="1400" b="1" i="0" u="none" strike="noStrike" dirty="0">
                          <a:solidFill>
                            <a:srgbClr val="000000"/>
                          </a:solidFill>
                          <a:effectLst/>
                          <a:latin typeface="Arial" panose="020B0604020202020204" pitchFamily="34" charset="0"/>
                          <a:cs typeface="Arial" panose="020B0604020202020204" pitchFamily="34" charset="0"/>
                        </a:rPr>
                        <a:t>2023 m.</a:t>
                      </a:r>
                      <a:br>
                        <a:rPr lang="lt-LT" sz="1400" b="1" i="0" u="none" strike="noStrike" dirty="0">
                          <a:solidFill>
                            <a:srgbClr val="000000"/>
                          </a:solidFill>
                          <a:effectLst/>
                          <a:latin typeface="Arial" panose="020B0604020202020204" pitchFamily="34" charset="0"/>
                          <a:cs typeface="Arial" panose="020B0604020202020204" pitchFamily="34" charset="0"/>
                        </a:rPr>
                      </a:br>
                      <a:r>
                        <a:rPr lang="lt-LT" sz="1400" b="1" i="0" u="none" strike="noStrike" dirty="0">
                          <a:solidFill>
                            <a:srgbClr val="000000"/>
                          </a:solidFill>
                          <a:effectLst/>
                          <a:latin typeface="Arial" panose="020B0604020202020204" pitchFamily="34" charset="0"/>
                          <a:cs typeface="Arial" panose="020B0604020202020204" pitchFamily="34" charset="0"/>
                        </a:rPr>
                        <a:t>Siektinos reikšmės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0712632"/>
                  </a:ext>
                </a:extLst>
              </a:tr>
              <a:tr h="254705">
                <a:tc>
                  <a:txBody>
                    <a:bodyPr/>
                    <a:lstStyle/>
                    <a:p>
                      <a:pPr algn="ctr" rtl="0" fontAlgn="ctr"/>
                      <a:r>
                        <a:rPr lang="lt-LT" sz="1400" b="1" i="0" u="none" strike="noStrike" dirty="0">
                          <a:solidFill>
                            <a:srgbClr val="000000"/>
                          </a:solidFill>
                          <a:effectLst/>
                          <a:latin typeface="Arial" panose="020B0604020202020204" pitchFamily="34" charset="0"/>
                          <a:cs typeface="Arial" panose="020B0604020202020204" pitchFamily="34" charset="0"/>
                        </a:rPr>
                        <a:t>Finansinis rodiklis, Eur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rtl="0" fontAlgn="ctr"/>
                      <a:r>
                        <a:rPr lang="lt-LT" sz="1400" b="0" i="0" u="none" strike="noStrike">
                          <a:solidFill>
                            <a:srgbClr val="000000"/>
                          </a:solidFill>
                          <a:effectLst/>
                          <a:latin typeface="Arial" panose="020B0604020202020204" pitchFamily="34" charset="0"/>
                          <a:cs typeface="Arial" panose="020B0604020202020204" pitchFamily="34" charset="0"/>
                        </a:rPr>
                        <a:t>4.967.000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lt-LT" sz="1400" b="0" i="0" u="none" strike="noStrike">
                          <a:solidFill>
                            <a:srgbClr val="000000"/>
                          </a:solidFill>
                          <a:effectLst/>
                          <a:latin typeface="Arial" panose="020B0604020202020204" pitchFamily="34" charset="0"/>
                          <a:cs typeface="Arial" panose="020B0604020202020204" pitchFamily="34" charset="0"/>
                        </a:rPr>
                        <a:t>6.453.244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lt-LT" sz="1400" b="0" i="0" u="none" strike="noStrike">
                          <a:solidFill>
                            <a:srgbClr val="000000"/>
                          </a:solidFill>
                          <a:effectLst/>
                          <a:latin typeface="Arial" panose="020B0604020202020204" pitchFamily="34" charset="0"/>
                          <a:cs typeface="Arial" panose="020B0604020202020204" pitchFamily="34" charset="0"/>
                        </a:rPr>
                        <a:t>130%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t-LT" sz="1400" b="0" i="0" u="none" strike="noStrike">
                          <a:solidFill>
                            <a:srgbClr val="000000"/>
                          </a:solidFill>
                          <a:effectLst/>
                          <a:latin typeface="Arial" panose="020B0604020202020204" pitchFamily="34" charset="0"/>
                          <a:cs typeface="Arial" panose="020B0604020202020204" pitchFamily="34" charset="0"/>
                        </a:rPr>
                        <a:t>   28.292.030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4016219"/>
                  </a:ext>
                </a:extLst>
              </a:tr>
              <a:tr h="740960">
                <a:tc>
                  <a:txBody>
                    <a:bodyPr/>
                    <a:lstStyle/>
                    <a:p>
                      <a:pPr algn="ctr" rtl="0" fontAlgn="ctr"/>
                      <a:r>
                        <a:rPr lang="lt-LT" sz="1400" b="1" i="0" u="none" strike="noStrike" dirty="0">
                          <a:solidFill>
                            <a:srgbClr val="000000"/>
                          </a:solidFill>
                          <a:effectLst/>
                          <a:latin typeface="Arial" panose="020B0604020202020204" pitchFamily="34" charset="0"/>
                          <a:cs typeface="Arial" panose="020B0604020202020204" pitchFamily="34" charset="0"/>
                        </a:rPr>
                        <a:t>Gamybinėms investicijoms į akvakultūrą skirtų projektų skaičius, vnt.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rtl="0" fontAlgn="ctr"/>
                      <a:r>
                        <a:rPr lang="lt-LT" sz="14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lt-LT" sz="14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lt-LT" sz="1400" b="0" i="0" u="none" strike="noStrike" dirty="0">
                          <a:solidFill>
                            <a:srgbClr val="000000"/>
                          </a:solidFill>
                          <a:effectLst/>
                          <a:latin typeface="Arial" panose="020B0604020202020204" pitchFamily="34" charset="0"/>
                          <a:cs typeface="Arial" panose="020B0604020202020204" pitchFamily="34" charset="0"/>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t-LT" sz="14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5944568"/>
                  </a:ext>
                </a:extLst>
              </a:tr>
            </a:tbl>
          </a:graphicData>
        </a:graphic>
      </p:graphicFrame>
    </p:spTree>
    <p:extLst>
      <p:ext uri="{BB962C8B-B14F-4D97-AF65-F5344CB8AC3E}">
        <p14:creationId xmlns:p14="http://schemas.microsoft.com/office/powerpoint/2010/main" val="89981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ntraštė 1">
            <a:extLst>
              <a:ext uri="{FF2B5EF4-FFF2-40B4-BE49-F238E27FC236}">
                <a16:creationId xmlns:a16="http://schemas.microsoft.com/office/drawing/2014/main" xmlns="" id="{4ED2C7EE-E847-4BBD-831E-7EB4631ED267}"/>
              </a:ext>
            </a:extLst>
          </p:cNvPr>
          <p:cNvSpPr>
            <a:spLocks noGrp="1"/>
          </p:cNvSpPr>
          <p:nvPr>
            <p:ph type="title"/>
          </p:nvPr>
        </p:nvSpPr>
        <p:spPr>
          <a:xfrm>
            <a:off x="899592" y="287243"/>
            <a:ext cx="8244408" cy="863600"/>
          </a:xfrm>
        </p:spPr>
        <p:txBody>
          <a:bodyPr/>
          <a:lstStyle/>
          <a:p>
            <a:r>
              <a:rPr lang="lt-LT" sz="1900" b="1" dirty="0">
                <a:solidFill>
                  <a:srgbClr val="0070C0"/>
                </a:solidFill>
                <a:latin typeface="Times New Roman" panose="02020603050405020304" pitchFamily="18" charset="0"/>
                <a:cs typeface="Times New Roman" panose="02020603050405020304" pitchFamily="18" charset="0"/>
              </a:rPr>
              <a:t>2 SP. Aplinkosaugos požiūriu tvarios, efektyviai išteklius naudojančios, inovacinės, konkurencingos ir žiniomis grindžiamo akvakultūros skatinimas (2)</a:t>
            </a:r>
            <a:endParaRPr lang="lt-LT" altLang="lt-LT" sz="1900" b="1" dirty="0">
              <a:latin typeface="Times New Roman" panose="02020603050405020304" pitchFamily="18" charset="0"/>
              <a:cs typeface="Times New Roman" panose="02020603050405020304" pitchFamily="18" charset="0"/>
            </a:endParaRPr>
          </a:p>
        </p:txBody>
      </p:sp>
      <p:pic>
        <p:nvPicPr>
          <p:cNvPr id="6147" name="Paveikslėlis 1">
            <a:extLst>
              <a:ext uri="{FF2B5EF4-FFF2-40B4-BE49-F238E27FC236}">
                <a16:creationId xmlns:a16="http://schemas.microsoft.com/office/drawing/2014/main" xmlns="" id="{B4582F80-0EE1-44EB-969E-2756A6FA52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267026"/>
            <a:ext cx="2699792" cy="58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7DE94457-5B93-49D2-8736-7D6D938C49AC}"/>
              </a:ext>
            </a:extLst>
          </p:cNvPr>
          <p:cNvSpPr txBox="1">
            <a:spLocks/>
          </p:cNvSpPr>
          <p:nvPr/>
        </p:nvSpPr>
        <p:spPr bwMode="auto">
          <a:xfrm>
            <a:off x="467543" y="1124745"/>
            <a:ext cx="8424937" cy="59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285750" indent="-285750" algn="l">
              <a:buFont typeface="Arial" panose="020B0604020202020204" pitchFamily="34" charset="0"/>
              <a:buChar char="•"/>
            </a:pPr>
            <a:r>
              <a:rPr lang="lt-LT" sz="1600" b="1" kern="0" dirty="0">
                <a:latin typeface="Times New Roman" panose="02020603050405020304" pitchFamily="18" charset="0"/>
                <a:cs typeface="Times New Roman" panose="02020603050405020304" pitchFamily="18" charset="0"/>
              </a:rPr>
              <a:t>Per visą </a:t>
            </a:r>
            <a:r>
              <a:rPr lang="lt-LT" sz="1600" b="1" kern="0" dirty="0">
                <a:latin typeface="+mn-lt"/>
                <a:cs typeface="Times New Roman" panose="02020603050405020304" pitchFamily="18" charset="0"/>
              </a:rPr>
              <a:t>laikotarpį</a:t>
            </a:r>
            <a:r>
              <a:rPr lang="lt-LT" sz="1600" b="1" kern="0" dirty="0">
                <a:latin typeface="Times New Roman" panose="02020603050405020304" pitchFamily="18" charset="0"/>
                <a:cs typeface="Times New Roman" panose="02020603050405020304" pitchFamily="18" charset="0"/>
              </a:rPr>
              <a:t> gautos 69 paraiškos, 46 paraiškoms skirta parama  </a:t>
            </a:r>
            <a:endParaRPr lang="en-US" sz="1600" b="1" kern="0" dirty="0">
              <a:latin typeface="Times New Roman" panose="02020603050405020304" pitchFamily="18" charset="0"/>
              <a:cs typeface="Times New Roman" panose="02020603050405020304" pitchFamily="18" charset="0"/>
            </a:endParaRPr>
          </a:p>
        </p:txBody>
      </p:sp>
      <p:graphicFrame>
        <p:nvGraphicFramePr>
          <p:cNvPr id="3" name="Lentelė 2">
            <a:extLst>
              <a:ext uri="{FF2B5EF4-FFF2-40B4-BE49-F238E27FC236}">
                <a16:creationId xmlns:a16="http://schemas.microsoft.com/office/drawing/2014/main" xmlns="" id="{A31FA5E8-C1B4-47FE-8D81-FC92600268E1}"/>
              </a:ext>
            </a:extLst>
          </p:cNvPr>
          <p:cNvGraphicFramePr>
            <a:graphicFrameLocks noGrp="1"/>
          </p:cNvGraphicFramePr>
          <p:nvPr>
            <p:extLst>
              <p:ext uri="{D42A27DB-BD31-4B8C-83A1-F6EECF244321}">
                <p14:modId xmlns:p14="http://schemas.microsoft.com/office/powerpoint/2010/main" val="1166851268"/>
              </p:ext>
            </p:extLst>
          </p:nvPr>
        </p:nvGraphicFramePr>
        <p:xfrm>
          <a:off x="461998" y="2938643"/>
          <a:ext cx="8435279" cy="2794612"/>
        </p:xfrm>
        <a:graphic>
          <a:graphicData uri="http://schemas.openxmlformats.org/drawingml/2006/table">
            <a:tbl>
              <a:tblPr firstRow="1" firstCol="1" bandRow="1"/>
              <a:tblGrid>
                <a:gridCol w="4413174">
                  <a:extLst>
                    <a:ext uri="{9D8B030D-6E8A-4147-A177-3AD203B41FA5}">
                      <a16:colId xmlns:a16="http://schemas.microsoft.com/office/drawing/2014/main" xmlns="" val="4165291246"/>
                    </a:ext>
                  </a:extLst>
                </a:gridCol>
                <a:gridCol w="1584176">
                  <a:extLst>
                    <a:ext uri="{9D8B030D-6E8A-4147-A177-3AD203B41FA5}">
                      <a16:colId xmlns:a16="http://schemas.microsoft.com/office/drawing/2014/main" xmlns="" val="1516149146"/>
                    </a:ext>
                  </a:extLst>
                </a:gridCol>
                <a:gridCol w="1296144">
                  <a:extLst>
                    <a:ext uri="{9D8B030D-6E8A-4147-A177-3AD203B41FA5}">
                      <a16:colId xmlns:a16="http://schemas.microsoft.com/office/drawing/2014/main" xmlns="" val="3982818887"/>
                    </a:ext>
                  </a:extLst>
                </a:gridCol>
                <a:gridCol w="1141785">
                  <a:extLst>
                    <a:ext uri="{9D8B030D-6E8A-4147-A177-3AD203B41FA5}">
                      <a16:colId xmlns:a16="http://schemas.microsoft.com/office/drawing/2014/main" xmlns="" val="390248320"/>
                    </a:ext>
                  </a:extLst>
                </a:gridCol>
              </a:tblGrid>
              <a:tr h="1313304">
                <a:tc>
                  <a:txBody>
                    <a:bodyPr/>
                    <a:lstStyle/>
                    <a:p>
                      <a:pPr algn="l">
                        <a:spcAft>
                          <a:spcPts val="0"/>
                        </a:spcAft>
                      </a:pPr>
                      <a:r>
                        <a:rPr lang="lt-LT" sz="1400" dirty="0">
                          <a:solidFill>
                            <a:srgbClr val="000000"/>
                          </a:solidFill>
                          <a:effectLst/>
                          <a:latin typeface="+mn-lt"/>
                          <a:ea typeface="Times New Roman" panose="02020603050405020304" pitchFamily="18" charset="0"/>
                        </a:rPr>
                        <a:t>Produktyvios investicijos į akvakultūrą (išskyrus energijos vartojimo efektyvumo didinimą)</a:t>
                      </a:r>
                      <a:endParaRPr lang="lt-LT" sz="140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endParaRPr lang="lt-LT" sz="1400" b="0" dirty="0">
                        <a:effectLst/>
                        <a:latin typeface="+mn-lt"/>
                        <a:ea typeface="Times New Roman" panose="02020603050405020304" pitchFamily="18" charset="0"/>
                      </a:endParaRPr>
                    </a:p>
                    <a:p>
                      <a:pPr algn="ctr" fontAlgn="ctr">
                        <a:spcAft>
                          <a:spcPts val="0"/>
                        </a:spcAft>
                      </a:pPr>
                      <a:r>
                        <a:rPr lang="lt-LT" sz="1400" b="0" dirty="0">
                          <a:effectLst/>
                          <a:latin typeface="+mn-lt"/>
                          <a:ea typeface="Times New Roman" panose="02020603050405020304" pitchFamily="18" charset="0"/>
                        </a:rPr>
                        <a:t>47 (iš jų 18 pagal supaprastintas taisykles)</a:t>
                      </a:r>
                      <a:endParaRPr lang="lt-LT" sz="1400" b="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400" b="0" dirty="0">
                          <a:effectLst/>
                          <a:latin typeface="+mn-lt"/>
                          <a:ea typeface="Times New Roman" panose="02020603050405020304" pitchFamily="18" charset="0"/>
                        </a:rPr>
                        <a:t>27 (iš jų 13 pagal supaprastintas taisykles)</a:t>
                      </a:r>
                      <a:endParaRPr lang="lt-LT" sz="1400" b="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endParaRPr lang="lt-LT" sz="1400" b="0" dirty="0">
                        <a:effectLst/>
                        <a:latin typeface="+mn-lt"/>
                        <a:ea typeface="Times New Roman" panose="02020603050405020304" pitchFamily="18" charset="0"/>
                      </a:endParaRPr>
                    </a:p>
                    <a:p>
                      <a:pPr algn="ctr" fontAlgn="ctr">
                        <a:spcAft>
                          <a:spcPts val="0"/>
                        </a:spcAft>
                      </a:pPr>
                      <a:endParaRPr lang="lt-LT" sz="1400" b="0" dirty="0">
                        <a:effectLst/>
                        <a:latin typeface="+mn-lt"/>
                        <a:ea typeface="Times New Roman" panose="02020603050405020304" pitchFamily="18" charset="0"/>
                      </a:endParaRPr>
                    </a:p>
                    <a:p>
                      <a:pPr algn="ctr" fontAlgn="ctr">
                        <a:spcAft>
                          <a:spcPts val="0"/>
                        </a:spcAft>
                      </a:pPr>
                      <a:r>
                        <a:rPr lang="lt-LT" sz="1400" b="0" dirty="0">
                          <a:effectLst/>
                          <a:latin typeface="+mn-lt"/>
                          <a:ea typeface="Times New Roman" panose="02020603050405020304" pitchFamily="18" charset="0"/>
                        </a:rPr>
                        <a:t>4 pagal </a:t>
                      </a:r>
                      <a:r>
                        <a:rPr lang="lt-LT" sz="1400" b="0" dirty="0" err="1">
                          <a:effectLst/>
                          <a:latin typeface="+mn-lt"/>
                          <a:ea typeface="Times New Roman" panose="02020603050405020304" pitchFamily="18" charset="0"/>
                        </a:rPr>
                        <a:t>supaprastin</a:t>
                      </a:r>
                      <a:r>
                        <a:rPr lang="lt-LT" sz="1400" b="0" dirty="0">
                          <a:effectLst/>
                          <a:latin typeface="+mn-lt"/>
                          <a:ea typeface="Times New Roman" panose="02020603050405020304" pitchFamily="18" charset="0"/>
                        </a:rPr>
                        <a:t>-tas taisykles</a:t>
                      </a:r>
                      <a:endParaRPr lang="lt-LT" sz="1400" b="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2638164"/>
                  </a:ext>
                </a:extLst>
              </a:tr>
              <a:tr h="987539">
                <a:tc>
                  <a:txBody>
                    <a:bodyPr/>
                    <a:lstStyle/>
                    <a:p>
                      <a:pPr algn="l">
                        <a:spcAft>
                          <a:spcPts val="0"/>
                        </a:spcAft>
                      </a:pPr>
                      <a:r>
                        <a:rPr lang="lt-LT" sz="1400" dirty="0">
                          <a:solidFill>
                            <a:srgbClr val="000000"/>
                          </a:solidFill>
                          <a:effectLst/>
                          <a:latin typeface="+mn-lt"/>
                          <a:ea typeface="Times New Roman" panose="02020603050405020304" pitchFamily="18" charset="0"/>
                        </a:rPr>
                        <a:t>Produktyvios investicijos į akvakultūrą. Energijos vartojimo efektyvumo didinimas ir atsinaujinančioji energija</a:t>
                      </a:r>
                      <a:endParaRPr lang="lt-LT" sz="140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400" dirty="0">
                          <a:effectLst/>
                          <a:latin typeface="+mn-lt"/>
                          <a:ea typeface="Times New Roman" panose="02020603050405020304" pitchFamily="18" charset="0"/>
                        </a:rPr>
                        <a:t>3</a:t>
                      </a:r>
                      <a:endParaRPr lang="lt-LT" sz="140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400">
                          <a:effectLst/>
                          <a:latin typeface="+mn-lt"/>
                          <a:ea typeface="Times New Roman" panose="02020603050405020304" pitchFamily="18" charset="0"/>
                        </a:rPr>
                        <a:t>1</a:t>
                      </a:r>
                      <a:endParaRPr lang="lt-LT" sz="140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endParaRPr lang="lt-LT" sz="1400" dirty="0">
                        <a:effectLst/>
                        <a:latin typeface="+mn-lt"/>
                        <a:ea typeface="Times New Roman" panose="02020603050405020304" pitchFamily="18" charset="0"/>
                      </a:endParaRPr>
                    </a:p>
                    <a:p>
                      <a:pPr algn="ctr" fontAlgn="ctr">
                        <a:spcAft>
                          <a:spcPts val="0"/>
                        </a:spcAft>
                      </a:pPr>
                      <a:endParaRPr lang="lt-LT" sz="1400" dirty="0">
                        <a:effectLst/>
                        <a:latin typeface="+mn-lt"/>
                        <a:ea typeface="Times New Roman" panose="02020603050405020304" pitchFamily="18" charset="0"/>
                      </a:endParaRPr>
                    </a:p>
                    <a:p>
                      <a:pPr algn="ctr" fontAlgn="ctr">
                        <a:spcAft>
                          <a:spcPts val="0"/>
                        </a:spcAft>
                      </a:pPr>
                      <a:r>
                        <a:rPr lang="lt-LT" sz="1400" dirty="0">
                          <a:effectLst/>
                          <a:latin typeface="+mn-lt"/>
                          <a:ea typeface="Times New Roman" panose="02020603050405020304" pitchFamily="18" charset="0"/>
                        </a:rPr>
                        <a:t>- </a:t>
                      </a:r>
                      <a:endParaRPr lang="lt-LT" sz="14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2901765"/>
                  </a:ext>
                </a:extLst>
              </a:tr>
              <a:tr h="493769">
                <a:tc>
                  <a:txBody>
                    <a:bodyPr/>
                    <a:lstStyle/>
                    <a:p>
                      <a:pPr algn="l">
                        <a:spcAft>
                          <a:spcPts val="0"/>
                        </a:spcAft>
                      </a:pPr>
                      <a:r>
                        <a:rPr lang="lt-LT" sz="1400" dirty="0">
                          <a:solidFill>
                            <a:srgbClr val="000000"/>
                          </a:solidFill>
                          <a:effectLst/>
                          <a:latin typeface="+mn-lt"/>
                          <a:ea typeface="Times New Roman" panose="02020603050405020304" pitchFamily="18" charset="0"/>
                        </a:rPr>
                        <a:t>Aplinkos apsaugos funkcijas atliekanti akvakultūra</a:t>
                      </a:r>
                      <a:endParaRPr lang="lt-LT" sz="140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400" dirty="0">
                          <a:effectLst/>
                          <a:latin typeface="+mn-lt"/>
                          <a:ea typeface="Times New Roman" panose="02020603050405020304" pitchFamily="18" charset="0"/>
                        </a:rPr>
                        <a:t>19</a:t>
                      </a:r>
                      <a:endParaRPr lang="lt-LT" sz="140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400" dirty="0">
                          <a:effectLst/>
                          <a:latin typeface="+mn-lt"/>
                          <a:ea typeface="Times New Roman" panose="02020603050405020304" pitchFamily="18" charset="0"/>
                        </a:rPr>
                        <a:t>18</a:t>
                      </a:r>
                      <a:endParaRPr lang="lt-LT" sz="140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endParaRPr lang="lt-LT" sz="1400" dirty="0">
                        <a:effectLst/>
                        <a:latin typeface="+mn-lt"/>
                        <a:ea typeface="Times New Roman" panose="02020603050405020304" pitchFamily="18" charset="0"/>
                      </a:endParaRPr>
                    </a:p>
                    <a:p>
                      <a:pPr algn="ctr" fontAlgn="ctr">
                        <a:spcAft>
                          <a:spcPts val="0"/>
                        </a:spcAft>
                      </a:pPr>
                      <a:r>
                        <a:rPr lang="lt-LT" sz="1400" dirty="0">
                          <a:effectLst/>
                          <a:latin typeface="+mn-lt"/>
                          <a:ea typeface="Times New Roman" panose="02020603050405020304" pitchFamily="18" charset="0"/>
                        </a:rPr>
                        <a:t>- </a:t>
                      </a:r>
                      <a:endParaRPr lang="lt-LT" sz="14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0628576"/>
                  </a:ext>
                </a:extLst>
              </a:tr>
            </a:tbl>
          </a:graphicData>
        </a:graphic>
      </p:graphicFrame>
      <p:graphicFrame>
        <p:nvGraphicFramePr>
          <p:cNvPr id="5" name="Lentelė 4">
            <a:extLst>
              <a:ext uri="{FF2B5EF4-FFF2-40B4-BE49-F238E27FC236}">
                <a16:creationId xmlns:a16="http://schemas.microsoft.com/office/drawing/2014/main" xmlns="" id="{881BD600-2692-45AC-B3E1-F44B78C99630}"/>
              </a:ext>
            </a:extLst>
          </p:cNvPr>
          <p:cNvGraphicFramePr>
            <a:graphicFrameLocks noGrp="1"/>
          </p:cNvGraphicFramePr>
          <p:nvPr>
            <p:extLst>
              <p:ext uri="{D42A27DB-BD31-4B8C-83A1-F6EECF244321}">
                <p14:modId xmlns:p14="http://schemas.microsoft.com/office/powerpoint/2010/main" val="3718813379"/>
              </p:ext>
            </p:extLst>
          </p:nvPr>
        </p:nvGraphicFramePr>
        <p:xfrm>
          <a:off x="457200" y="2078049"/>
          <a:ext cx="8424937" cy="853440"/>
        </p:xfrm>
        <a:graphic>
          <a:graphicData uri="http://schemas.openxmlformats.org/drawingml/2006/table">
            <a:tbl>
              <a:tblPr firstRow="1" firstCol="1" bandRow="1"/>
              <a:tblGrid>
                <a:gridCol w="4402832">
                  <a:extLst>
                    <a:ext uri="{9D8B030D-6E8A-4147-A177-3AD203B41FA5}">
                      <a16:colId xmlns:a16="http://schemas.microsoft.com/office/drawing/2014/main" xmlns="" val="2913329390"/>
                    </a:ext>
                  </a:extLst>
                </a:gridCol>
                <a:gridCol w="1584176">
                  <a:extLst>
                    <a:ext uri="{9D8B030D-6E8A-4147-A177-3AD203B41FA5}">
                      <a16:colId xmlns:a16="http://schemas.microsoft.com/office/drawing/2014/main" xmlns="" val="1860687640"/>
                    </a:ext>
                  </a:extLst>
                </a:gridCol>
                <a:gridCol w="1296144">
                  <a:extLst>
                    <a:ext uri="{9D8B030D-6E8A-4147-A177-3AD203B41FA5}">
                      <a16:colId xmlns:a16="http://schemas.microsoft.com/office/drawing/2014/main" xmlns="" val="4002548531"/>
                    </a:ext>
                  </a:extLst>
                </a:gridCol>
                <a:gridCol w="1141785">
                  <a:extLst>
                    <a:ext uri="{9D8B030D-6E8A-4147-A177-3AD203B41FA5}">
                      <a16:colId xmlns:a16="http://schemas.microsoft.com/office/drawing/2014/main" xmlns="" val="2892934165"/>
                    </a:ext>
                  </a:extLst>
                </a:gridCol>
              </a:tblGrid>
              <a:tr h="587797">
                <a:tc>
                  <a:txBody>
                    <a:bodyPr/>
                    <a:lstStyle/>
                    <a:p>
                      <a:pPr algn="ctr" fontAlgn="ctr">
                        <a:spcAft>
                          <a:spcPts val="0"/>
                        </a:spcAft>
                      </a:pPr>
                      <a:r>
                        <a:rPr lang="lt-LT" sz="1400" b="1" dirty="0">
                          <a:solidFill>
                            <a:schemeClr val="tx1"/>
                          </a:solidFill>
                          <a:effectLst/>
                          <a:latin typeface="+mn-lt"/>
                          <a:ea typeface="Times New Roman" panose="02020603050405020304" pitchFamily="18" charset="0"/>
                        </a:rPr>
                        <a:t>Priemonė</a:t>
                      </a:r>
                      <a:endParaRPr lang="lt-LT" sz="1400" b="1"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400" b="1" dirty="0">
                          <a:solidFill>
                            <a:schemeClr val="tx1"/>
                          </a:solidFill>
                          <a:effectLst/>
                          <a:latin typeface="+mn-lt"/>
                          <a:ea typeface="Times New Roman" panose="02020603050405020304" pitchFamily="18" charset="0"/>
                        </a:rPr>
                        <a:t>Gautos, vnt.</a:t>
                      </a:r>
                      <a:endParaRPr lang="lt-LT" sz="1400" b="1"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400" b="1" dirty="0">
                          <a:solidFill>
                            <a:schemeClr val="tx1"/>
                          </a:solidFill>
                          <a:effectLst/>
                          <a:latin typeface="+mn-lt"/>
                          <a:ea typeface="Times New Roman" panose="02020603050405020304" pitchFamily="18" charset="0"/>
                        </a:rPr>
                        <a:t>Priimtas sprendimas skirti paramą, vnt.</a:t>
                      </a:r>
                      <a:endParaRPr lang="lt-LT" sz="1400" b="1"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400" b="1" dirty="0">
                          <a:solidFill>
                            <a:schemeClr val="tx1"/>
                          </a:solidFill>
                          <a:effectLst/>
                          <a:latin typeface="+mn-lt"/>
                          <a:ea typeface="Times New Roman" panose="02020603050405020304" pitchFamily="18" charset="0"/>
                        </a:rPr>
                        <a:t>Vertinamos, vnt.</a:t>
                      </a:r>
                      <a:endParaRPr lang="lt-LT" sz="1400" b="1"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3153869"/>
                  </a:ext>
                </a:extLst>
              </a:tr>
            </a:tbl>
          </a:graphicData>
        </a:graphic>
      </p:graphicFrame>
    </p:spTree>
    <p:extLst>
      <p:ext uri="{BB962C8B-B14F-4D97-AF65-F5344CB8AC3E}">
        <p14:creationId xmlns:p14="http://schemas.microsoft.com/office/powerpoint/2010/main" val="195465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76672"/>
            <a:ext cx="7848872" cy="648072"/>
          </a:xfrm>
        </p:spPr>
        <p:txBody>
          <a:bodyPr/>
          <a:lstStyle/>
          <a:p>
            <a:r>
              <a:rPr lang="lt-LT" sz="2000" b="1" kern="1200" dirty="0">
                <a:solidFill>
                  <a:srgbClr val="0070C0"/>
                </a:solidFill>
                <a:ea typeface="+mn-ea"/>
                <a:cs typeface="Times New Roman" panose="02020603050405020304" pitchFamily="18" charset="0"/>
              </a:rPr>
              <a:t>5 SP. Prekybos ir perdirbimo skatinimas</a:t>
            </a:r>
            <a:r>
              <a:rPr lang="lt-LT" sz="1800" b="1" dirty="0">
                <a:solidFill>
                  <a:srgbClr val="0070C0"/>
                </a:solidFill>
                <a:latin typeface="Times New Roman" panose="02020603050405020304" pitchFamily="18" charset="0"/>
                <a:cs typeface="Times New Roman" panose="02020603050405020304" pitchFamily="18" charset="0"/>
              </a:rPr>
              <a:t>(1)</a:t>
            </a:r>
            <a:endParaRPr lang="en-US" sz="1800" b="1" dirty="0">
              <a:solidFill>
                <a:srgbClr val="0070C0"/>
              </a:solidFill>
              <a:latin typeface="Times New Roman" panose="02020603050405020304" pitchFamily="18" charset="0"/>
              <a:cs typeface="Times New Roman" panose="02020603050405020304" pitchFamily="18" charset="0"/>
            </a:endParaRPr>
          </a:p>
        </p:txBody>
      </p:sp>
      <p:pic>
        <p:nvPicPr>
          <p:cNvPr id="6" name="Paveikslėlis 1">
            <a:extLst>
              <a:ext uri="{FF2B5EF4-FFF2-40B4-BE49-F238E27FC236}">
                <a16:creationId xmlns:a16="http://schemas.microsoft.com/office/drawing/2014/main" xmlns="" id="{592E2F60-FEE5-4212-AB04-7057971F2C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6205058"/>
            <a:ext cx="2987824" cy="64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a 6">
            <a:extLst>
              <a:ext uri="{FF2B5EF4-FFF2-40B4-BE49-F238E27FC236}">
                <a16:creationId xmlns:a16="http://schemas.microsoft.com/office/drawing/2014/main" xmlns="" id="{B7C2E9CC-23A7-4D9E-97FA-C1B2A788C852}"/>
              </a:ext>
            </a:extLst>
          </p:cNvPr>
          <p:cNvGraphicFramePr>
            <a:graphicFrameLocks/>
          </p:cNvGraphicFramePr>
          <p:nvPr>
            <p:extLst>
              <p:ext uri="{D42A27DB-BD31-4B8C-83A1-F6EECF244321}">
                <p14:modId xmlns:p14="http://schemas.microsoft.com/office/powerpoint/2010/main" val="3636700760"/>
              </p:ext>
            </p:extLst>
          </p:nvPr>
        </p:nvGraphicFramePr>
        <p:xfrm>
          <a:off x="117915" y="2933379"/>
          <a:ext cx="8846571" cy="31599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Lentelė 2">
            <a:extLst>
              <a:ext uri="{FF2B5EF4-FFF2-40B4-BE49-F238E27FC236}">
                <a16:creationId xmlns:a16="http://schemas.microsoft.com/office/drawing/2014/main" xmlns="" id="{BCB4CF6B-CA41-46D9-91EE-EDFEAC4227A3}"/>
              </a:ext>
            </a:extLst>
          </p:cNvPr>
          <p:cNvGraphicFramePr>
            <a:graphicFrameLocks noGrp="1"/>
          </p:cNvGraphicFramePr>
          <p:nvPr>
            <p:extLst>
              <p:ext uri="{D42A27DB-BD31-4B8C-83A1-F6EECF244321}">
                <p14:modId xmlns:p14="http://schemas.microsoft.com/office/powerpoint/2010/main" val="1158425831"/>
              </p:ext>
            </p:extLst>
          </p:nvPr>
        </p:nvGraphicFramePr>
        <p:xfrm>
          <a:off x="117916" y="1268761"/>
          <a:ext cx="8846571" cy="1664618"/>
        </p:xfrm>
        <a:graphic>
          <a:graphicData uri="http://schemas.openxmlformats.org/drawingml/2006/table">
            <a:tbl>
              <a:tblPr/>
              <a:tblGrid>
                <a:gridCol w="3506543">
                  <a:extLst>
                    <a:ext uri="{9D8B030D-6E8A-4147-A177-3AD203B41FA5}">
                      <a16:colId xmlns:a16="http://schemas.microsoft.com/office/drawing/2014/main" xmlns="" val="3308653043"/>
                    </a:ext>
                  </a:extLst>
                </a:gridCol>
                <a:gridCol w="1581382">
                  <a:extLst>
                    <a:ext uri="{9D8B030D-6E8A-4147-A177-3AD203B41FA5}">
                      <a16:colId xmlns:a16="http://schemas.microsoft.com/office/drawing/2014/main" xmlns="" val="1925375972"/>
                    </a:ext>
                  </a:extLst>
                </a:gridCol>
                <a:gridCol w="1320110">
                  <a:extLst>
                    <a:ext uri="{9D8B030D-6E8A-4147-A177-3AD203B41FA5}">
                      <a16:colId xmlns:a16="http://schemas.microsoft.com/office/drawing/2014/main" xmlns="" val="754726026"/>
                    </a:ext>
                  </a:extLst>
                </a:gridCol>
                <a:gridCol w="880073">
                  <a:extLst>
                    <a:ext uri="{9D8B030D-6E8A-4147-A177-3AD203B41FA5}">
                      <a16:colId xmlns:a16="http://schemas.microsoft.com/office/drawing/2014/main" xmlns="" val="951338744"/>
                    </a:ext>
                  </a:extLst>
                </a:gridCol>
                <a:gridCol w="1558463">
                  <a:extLst>
                    <a:ext uri="{9D8B030D-6E8A-4147-A177-3AD203B41FA5}">
                      <a16:colId xmlns:a16="http://schemas.microsoft.com/office/drawing/2014/main" xmlns="" val="1111702547"/>
                    </a:ext>
                  </a:extLst>
                </a:gridCol>
              </a:tblGrid>
              <a:tr h="825857">
                <a:tc>
                  <a:txBody>
                    <a:bodyPr/>
                    <a:lstStyle/>
                    <a:p>
                      <a:pPr algn="ctr" rtl="0" fontAlgn="ctr"/>
                      <a:r>
                        <a:rPr lang="lt-LT" sz="1400" b="1" i="0" u="none" strike="noStrike" dirty="0">
                          <a:solidFill>
                            <a:srgbClr val="000000"/>
                          </a:solidFill>
                          <a:effectLst/>
                          <a:latin typeface="Arial" panose="020B0604020202020204" pitchFamily="34" charset="0"/>
                        </a:rPr>
                        <a:t>5 Sąjungos prioritetas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lt-LT" sz="1400" b="1" i="0" u="none" strike="noStrike">
                          <a:solidFill>
                            <a:srgbClr val="000000"/>
                          </a:solidFill>
                          <a:effectLst/>
                          <a:latin typeface="Arial" panose="020B0604020202020204" pitchFamily="34" charset="0"/>
                        </a:rPr>
                        <a:t>2018 m. orientyras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ctr"/>
                      <a:r>
                        <a:rPr lang="lt-LT" sz="1400" b="1" i="0" u="none" strike="noStrike">
                          <a:solidFill>
                            <a:srgbClr val="000000"/>
                          </a:solidFill>
                          <a:effectLst/>
                          <a:latin typeface="Arial" panose="020B0604020202020204" pitchFamily="34" charset="0"/>
                        </a:rPr>
                        <a:t>2018 m. pasiekimas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t-LT"/>
                    </a:p>
                  </a:txBody>
                  <a:tcPr/>
                </a:tc>
                <a:tc>
                  <a:txBody>
                    <a:bodyPr/>
                    <a:lstStyle/>
                    <a:p>
                      <a:pPr algn="ctr" fontAlgn="ctr"/>
                      <a:r>
                        <a:rPr lang="lt-LT" sz="1400" b="1" i="0" u="none" strike="noStrike">
                          <a:solidFill>
                            <a:srgbClr val="000000"/>
                          </a:solidFill>
                          <a:effectLst/>
                          <a:latin typeface="Arial" panose="020B0604020202020204" pitchFamily="34" charset="0"/>
                        </a:rPr>
                        <a:t>2023 m.</a:t>
                      </a:r>
                      <a:br>
                        <a:rPr lang="lt-LT" sz="1400" b="1" i="0" u="none" strike="noStrike">
                          <a:solidFill>
                            <a:srgbClr val="000000"/>
                          </a:solidFill>
                          <a:effectLst/>
                          <a:latin typeface="Arial" panose="020B0604020202020204" pitchFamily="34" charset="0"/>
                        </a:rPr>
                      </a:br>
                      <a:r>
                        <a:rPr lang="lt-LT" sz="1400" b="1" i="0" u="none" strike="noStrike">
                          <a:solidFill>
                            <a:srgbClr val="000000"/>
                          </a:solidFill>
                          <a:effectLst/>
                          <a:latin typeface="Arial" panose="020B0604020202020204" pitchFamily="34" charset="0"/>
                        </a:rPr>
                        <a:t>Siektinos reikšmės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0593772"/>
                  </a:ext>
                </a:extLst>
              </a:tr>
              <a:tr h="283888">
                <a:tc>
                  <a:txBody>
                    <a:bodyPr/>
                    <a:lstStyle/>
                    <a:p>
                      <a:pPr algn="ctr" rtl="0" fontAlgn="ctr"/>
                      <a:r>
                        <a:rPr lang="lt-LT" sz="1400" b="1" i="0" u="none" strike="noStrike" dirty="0">
                          <a:solidFill>
                            <a:srgbClr val="000000"/>
                          </a:solidFill>
                          <a:effectLst/>
                          <a:latin typeface="Arial" panose="020B0604020202020204" pitchFamily="34" charset="0"/>
                        </a:rPr>
                        <a:t>Finansinis rodiklis, Eur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rtl="0" fontAlgn="ctr"/>
                      <a:r>
                        <a:rPr lang="lt-LT" sz="1400" b="0" i="0" u="none" strike="noStrike" dirty="0">
                          <a:solidFill>
                            <a:srgbClr val="000000"/>
                          </a:solidFill>
                          <a:effectLst/>
                          <a:latin typeface="Arial" panose="020B0604020202020204" pitchFamily="34" charset="0"/>
                        </a:rPr>
                        <a:t>2.464.000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lt-LT" sz="1400" b="0" i="0" u="none" strike="noStrike">
                          <a:solidFill>
                            <a:srgbClr val="000000"/>
                          </a:solidFill>
                          <a:effectLst/>
                          <a:latin typeface="Arial" panose="020B0604020202020204" pitchFamily="34" charset="0"/>
                        </a:rPr>
                        <a:t>2.285.553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lt-LT" sz="1400" b="0" i="0" u="none" strike="noStrike">
                          <a:solidFill>
                            <a:srgbClr val="000000"/>
                          </a:solidFill>
                          <a:effectLst/>
                          <a:latin typeface="Arial" panose="020B0604020202020204" pitchFamily="34" charset="0"/>
                        </a:rPr>
                        <a:t>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t-LT" sz="1400" b="0" i="0" u="none" strike="noStrike">
                          <a:solidFill>
                            <a:srgbClr val="000000"/>
                          </a:solidFill>
                          <a:effectLst/>
                          <a:latin typeface="Arial" panose="020B0604020202020204" pitchFamily="34" charset="0"/>
                        </a:rPr>
                        <a:t>   12.304.713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393022"/>
                  </a:ext>
                </a:extLst>
              </a:tr>
              <a:tr h="554873">
                <a:tc>
                  <a:txBody>
                    <a:bodyPr/>
                    <a:lstStyle/>
                    <a:p>
                      <a:pPr algn="ctr" rtl="0" fontAlgn="ctr"/>
                      <a:r>
                        <a:rPr lang="lt-LT" sz="1400" b="1" i="0" u="none" strike="noStrike" dirty="0">
                          <a:solidFill>
                            <a:srgbClr val="000000"/>
                          </a:solidFill>
                          <a:effectLst/>
                          <a:latin typeface="Arial" panose="020B0604020202020204" pitchFamily="34" charset="0"/>
                        </a:rPr>
                        <a:t>Perdirbimui skirtų projektų skaičius, vnt.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rtl="0" fontAlgn="ctr"/>
                      <a:r>
                        <a:rPr lang="lt-LT" sz="1400" b="0" i="0" u="none" strike="noStrike" dirty="0">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lt-LT" sz="1400" b="0" i="0" u="none" strike="noStrike" dirty="0">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lt-LT" sz="1400" b="0" i="0" u="none" strike="noStrike" dirty="0">
                          <a:solidFill>
                            <a:srgbClr val="000000"/>
                          </a:solidFill>
                          <a:effectLst/>
                          <a:latin typeface="Arial" panose="020B0604020202020204" pitchFamily="34" charset="0"/>
                        </a:rPr>
                        <a:t>250%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t-LT" sz="1400" b="0" i="0" u="none" strike="noStrike" dirty="0">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1651906"/>
                  </a:ext>
                </a:extLst>
              </a:tr>
            </a:tbl>
          </a:graphicData>
        </a:graphic>
      </p:graphicFrame>
      <p:sp>
        <p:nvSpPr>
          <p:cNvPr id="8" name="TextBox 7">
            <a:extLst>
              <a:ext uri="{FF2B5EF4-FFF2-40B4-BE49-F238E27FC236}">
                <a16:creationId xmlns:a16="http://schemas.microsoft.com/office/drawing/2014/main" xmlns="" id="{A05C5406-BDD6-42A4-AABC-C0AE595BBC8C}"/>
              </a:ext>
            </a:extLst>
          </p:cNvPr>
          <p:cNvSpPr txBox="1"/>
          <p:nvPr/>
        </p:nvSpPr>
        <p:spPr>
          <a:xfrm>
            <a:off x="7092280" y="3132534"/>
            <a:ext cx="1656184" cy="646331"/>
          </a:xfrm>
          <a:prstGeom prst="rect">
            <a:avLst/>
          </a:prstGeom>
          <a:noFill/>
        </p:spPr>
        <p:txBody>
          <a:bodyPr wrap="square" rtlCol="0">
            <a:spAutoFit/>
          </a:bodyPr>
          <a:lstStyle/>
          <a:p>
            <a:r>
              <a:rPr lang="lt-LT" dirty="0"/>
              <a:t>Rezervo suma 733.440 Eur</a:t>
            </a:r>
          </a:p>
        </p:txBody>
      </p:sp>
    </p:spTree>
    <p:extLst>
      <p:ext uri="{BB962C8B-B14F-4D97-AF65-F5344CB8AC3E}">
        <p14:creationId xmlns:p14="http://schemas.microsoft.com/office/powerpoint/2010/main" val="132527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ntraštė 1">
            <a:extLst>
              <a:ext uri="{FF2B5EF4-FFF2-40B4-BE49-F238E27FC236}">
                <a16:creationId xmlns:a16="http://schemas.microsoft.com/office/drawing/2014/main" xmlns="" id="{4ED2C7EE-E847-4BBD-831E-7EB4631ED267}"/>
              </a:ext>
            </a:extLst>
          </p:cNvPr>
          <p:cNvSpPr>
            <a:spLocks noGrp="1"/>
          </p:cNvSpPr>
          <p:nvPr>
            <p:ph type="title"/>
          </p:nvPr>
        </p:nvSpPr>
        <p:spPr>
          <a:xfrm>
            <a:off x="899592" y="287243"/>
            <a:ext cx="8244408" cy="863600"/>
          </a:xfrm>
        </p:spPr>
        <p:txBody>
          <a:bodyPr/>
          <a:lstStyle/>
          <a:p>
            <a:r>
              <a:rPr lang="lt-LT" sz="2000" b="1" kern="1200" dirty="0">
                <a:solidFill>
                  <a:srgbClr val="0070C0"/>
                </a:solidFill>
                <a:ea typeface="+mn-ea"/>
                <a:cs typeface="Times New Roman" panose="02020603050405020304" pitchFamily="18" charset="0"/>
              </a:rPr>
              <a:t>5 SP. Prekybos ir perdirbimo skatinimas </a:t>
            </a:r>
            <a:r>
              <a:rPr lang="lt-LT" sz="1900" b="1" dirty="0">
                <a:solidFill>
                  <a:srgbClr val="0070C0"/>
                </a:solidFill>
                <a:latin typeface="Times New Roman" panose="02020603050405020304" pitchFamily="18" charset="0"/>
                <a:cs typeface="Times New Roman" panose="02020603050405020304" pitchFamily="18" charset="0"/>
              </a:rPr>
              <a:t>(2)</a:t>
            </a:r>
            <a:endParaRPr lang="lt-LT" altLang="lt-LT" sz="1900" b="1" dirty="0">
              <a:latin typeface="Times New Roman" panose="02020603050405020304" pitchFamily="18" charset="0"/>
              <a:cs typeface="Times New Roman" panose="02020603050405020304" pitchFamily="18" charset="0"/>
            </a:endParaRPr>
          </a:p>
        </p:txBody>
      </p:sp>
      <p:pic>
        <p:nvPicPr>
          <p:cNvPr id="6147" name="Paveikslėlis 1">
            <a:extLst>
              <a:ext uri="{FF2B5EF4-FFF2-40B4-BE49-F238E27FC236}">
                <a16:creationId xmlns:a16="http://schemas.microsoft.com/office/drawing/2014/main" xmlns="" id="{B4582F80-0EE1-44EB-969E-2756A6FA52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267026"/>
            <a:ext cx="2699792" cy="58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7DE94457-5B93-49D2-8736-7D6D938C49AC}"/>
              </a:ext>
            </a:extLst>
          </p:cNvPr>
          <p:cNvSpPr txBox="1">
            <a:spLocks/>
          </p:cNvSpPr>
          <p:nvPr/>
        </p:nvSpPr>
        <p:spPr bwMode="auto">
          <a:xfrm>
            <a:off x="467543" y="1124745"/>
            <a:ext cx="8424937" cy="59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285750" indent="-285750" algn="l">
              <a:buFont typeface="Arial" panose="020B0604020202020204" pitchFamily="34" charset="0"/>
              <a:buChar char="•"/>
            </a:pPr>
            <a:r>
              <a:rPr lang="lt-LT" sz="1600" b="1" kern="0" dirty="0">
                <a:latin typeface="+mn-lt"/>
                <a:cs typeface="Times New Roman" panose="02020603050405020304" pitchFamily="18" charset="0"/>
              </a:rPr>
              <a:t>Per visą laikotarpį gautos 35 paraiškos, 18 paraiškų skirta parama  </a:t>
            </a:r>
            <a:endParaRPr lang="en-US" sz="1600" b="1" kern="0" dirty="0">
              <a:latin typeface="+mn-lt"/>
              <a:cs typeface="Times New Roman" panose="02020603050405020304" pitchFamily="18" charset="0"/>
            </a:endParaRPr>
          </a:p>
        </p:txBody>
      </p:sp>
      <p:graphicFrame>
        <p:nvGraphicFramePr>
          <p:cNvPr id="5" name="Lentelė 4">
            <a:extLst>
              <a:ext uri="{FF2B5EF4-FFF2-40B4-BE49-F238E27FC236}">
                <a16:creationId xmlns:a16="http://schemas.microsoft.com/office/drawing/2014/main" xmlns="" id="{881BD600-2692-45AC-B3E1-F44B78C99630}"/>
              </a:ext>
            </a:extLst>
          </p:cNvPr>
          <p:cNvGraphicFramePr>
            <a:graphicFrameLocks noGrp="1"/>
          </p:cNvGraphicFramePr>
          <p:nvPr/>
        </p:nvGraphicFramePr>
        <p:xfrm>
          <a:off x="457200" y="2078049"/>
          <a:ext cx="8424937" cy="853440"/>
        </p:xfrm>
        <a:graphic>
          <a:graphicData uri="http://schemas.openxmlformats.org/drawingml/2006/table">
            <a:tbl>
              <a:tblPr firstRow="1" firstCol="1" bandRow="1"/>
              <a:tblGrid>
                <a:gridCol w="4402832">
                  <a:extLst>
                    <a:ext uri="{9D8B030D-6E8A-4147-A177-3AD203B41FA5}">
                      <a16:colId xmlns:a16="http://schemas.microsoft.com/office/drawing/2014/main" xmlns="" val="2913329390"/>
                    </a:ext>
                  </a:extLst>
                </a:gridCol>
                <a:gridCol w="1584176">
                  <a:extLst>
                    <a:ext uri="{9D8B030D-6E8A-4147-A177-3AD203B41FA5}">
                      <a16:colId xmlns:a16="http://schemas.microsoft.com/office/drawing/2014/main" xmlns="" val="1860687640"/>
                    </a:ext>
                  </a:extLst>
                </a:gridCol>
                <a:gridCol w="1296144">
                  <a:extLst>
                    <a:ext uri="{9D8B030D-6E8A-4147-A177-3AD203B41FA5}">
                      <a16:colId xmlns:a16="http://schemas.microsoft.com/office/drawing/2014/main" xmlns="" val="4002548531"/>
                    </a:ext>
                  </a:extLst>
                </a:gridCol>
                <a:gridCol w="1141785">
                  <a:extLst>
                    <a:ext uri="{9D8B030D-6E8A-4147-A177-3AD203B41FA5}">
                      <a16:colId xmlns:a16="http://schemas.microsoft.com/office/drawing/2014/main" xmlns="" val="2892934165"/>
                    </a:ext>
                  </a:extLst>
                </a:gridCol>
              </a:tblGrid>
              <a:tr h="587797">
                <a:tc>
                  <a:txBody>
                    <a:bodyPr/>
                    <a:lstStyle/>
                    <a:p>
                      <a:pPr algn="ctr" fontAlgn="ctr">
                        <a:spcAft>
                          <a:spcPts val="0"/>
                        </a:spcAft>
                      </a:pPr>
                      <a:r>
                        <a:rPr lang="lt-LT" sz="1400" b="1" dirty="0">
                          <a:solidFill>
                            <a:schemeClr val="tx1"/>
                          </a:solidFill>
                          <a:effectLst/>
                          <a:latin typeface="+mn-lt"/>
                          <a:ea typeface="Times New Roman" panose="02020603050405020304" pitchFamily="18" charset="0"/>
                        </a:rPr>
                        <a:t>Priemonė</a:t>
                      </a:r>
                      <a:endParaRPr lang="lt-LT" sz="1400" b="1"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400" b="1" dirty="0">
                          <a:solidFill>
                            <a:schemeClr val="tx1"/>
                          </a:solidFill>
                          <a:effectLst/>
                          <a:latin typeface="+mn-lt"/>
                          <a:ea typeface="Times New Roman" panose="02020603050405020304" pitchFamily="18" charset="0"/>
                        </a:rPr>
                        <a:t>Gautos, vnt.</a:t>
                      </a:r>
                      <a:endParaRPr lang="lt-LT" sz="1400" b="1"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400" b="1" dirty="0">
                          <a:solidFill>
                            <a:schemeClr val="tx1"/>
                          </a:solidFill>
                          <a:effectLst/>
                          <a:latin typeface="+mn-lt"/>
                          <a:ea typeface="Times New Roman" panose="02020603050405020304" pitchFamily="18" charset="0"/>
                        </a:rPr>
                        <a:t>Priimtas sprendimas skirti paramą, vnt.</a:t>
                      </a:r>
                      <a:endParaRPr lang="lt-LT" sz="1400" b="1"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lt-LT" sz="1400" b="1" dirty="0">
                          <a:solidFill>
                            <a:schemeClr val="tx1"/>
                          </a:solidFill>
                          <a:effectLst/>
                          <a:latin typeface="+mn-lt"/>
                          <a:ea typeface="Times New Roman" panose="02020603050405020304" pitchFamily="18" charset="0"/>
                        </a:rPr>
                        <a:t>Vertinamos, vnt.</a:t>
                      </a:r>
                      <a:endParaRPr lang="lt-LT" sz="1400" b="1" dirty="0">
                        <a:solidFill>
                          <a:schemeClr val="tx1"/>
                        </a:solidFill>
                        <a:effectLst/>
                        <a:latin typeface="+mn-lt"/>
                        <a:ea typeface="Calibri" panose="020F0502020204030204" pitchFamily="34" charset="0"/>
                      </a:endParaRPr>
                    </a:p>
                  </a:txBody>
                  <a:tcPr marL="63621" marR="63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3153869"/>
                  </a:ext>
                </a:extLst>
              </a:tr>
            </a:tbl>
          </a:graphicData>
        </a:graphic>
      </p:graphicFrame>
      <p:graphicFrame>
        <p:nvGraphicFramePr>
          <p:cNvPr id="2" name="Lentelė 1">
            <a:extLst>
              <a:ext uri="{FF2B5EF4-FFF2-40B4-BE49-F238E27FC236}">
                <a16:creationId xmlns:a16="http://schemas.microsoft.com/office/drawing/2014/main" xmlns="" id="{A0049616-51A1-40A2-A649-0083D0C54D4D}"/>
              </a:ext>
            </a:extLst>
          </p:cNvPr>
          <p:cNvGraphicFramePr>
            <a:graphicFrameLocks noGrp="1"/>
          </p:cNvGraphicFramePr>
          <p:nvPr>
            <p:extLst>
              <p:ext uri="{D42A27DB-BD31-4B8C-83A1-F6EECF244321}">
                <p14:modId xmlns:p14="http://schemas.microsoft.com/office/powerpoint/2010/main" val="1766702980"/>
              </p:ext>
            </p:extLst>
          </p:nvPr>
        </p:nvGraphicFramePr>
        <p:xfrm>
          <a:off x="477886" y="2936407"/>
          <a:ext cx="8414594" cy="1800200"/>
        </p:xfrm>
        <a:graphic>
          <a:graphicData uri="http://schemas.openxmlformats.org/drawingml/2006/table">
            <a:tbl>
              <a:tblPr firstRow="1" firstCol="1" bandRow="1"/>
              <a:tblGrid>
                <a:gridCol w="4392489">
                  <a:extLst>
                    <a:ext uri="{9D8B030D-6E8A-4147-A177-3AD203B41FA5}">
                      <a16:colId xmlns:a16="http://schemas.microsoft.com/office/drawing/2014/main" xmlns="" val="3333908334"/>
                    </a:ext>
                  </a:extLst>
                </a:gridCol>
                <a:gridCol w="1573833">
                  <a:extLst>
                    <a:ext uri="{9D8B030D-6E8A-4147-A177-3AD203B41FA5}">
                      <a16:colId xmlns:a16="http://schemas.microsoft.com/office/drawing/2014/main" xmlns="" val="2098214246"/>
                    </a:ext>
                  </a:extLst>
                </a:gridCol>
                <a:gridCol w="1296144">
                  <a:extLst>
                    <a:ext uri="{9D8B030D-6E8A-4147-A177-3AD203B41FA5}">
                      <a16:colId xmlns:a16="http://schemas.microsoft.com/office/drawing/2014/main" xmlns="" val="2077443730"/>
                    </a:ext>
                  </a:extLst>
                </a:gridCol>
                <a:gridCol w="1152128">
                  <a:extLst>
                    <a:ext uri="{9D8B030D-6E8A-4147-A177-3AD203B41FA5}">
                      <a16:colId xmlns:a16="http://schemas.microsoft.com/office/drawing/2014/main" xmlns="" val="809969896"/>
                    </a:ext>
                  </a:extLst>
                </a:gridCol>
              </a:tblGrid>
              <a:tr h="311312">
                <a:tc>
                  <a:txBody>
                    <a:bodyPr/>
                    <a:lstStyle/>
                    <a:p>
                      <a:pPr algn="l">
                        <a:spcAft>
                          <a:spcPts val="0"/>
                        </a:spcAft>
                      </a:pPr>
                      <a:r>
                        <a:rPr lang="lt-LT" sz="1400" dirty="0">
                          <a:effectLst/>
                          <a:latin typeface="+mn-lt"/>
                          <a:ea typeface="Calibri" panose="020F0502020204030204" pitchFamily="34" charset="0"/>
                        </a:rPr>
                        <a:t>Gamybos ir rinkodaros planai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400" b="0" dirty="0">
                          <a:effectLst/>
                          <a:latin typeface="+mn-lt"/>
                          <a:ea typeface="Times New Roman" panose="02020603050405020304" pitchFamily="18" charset="0"/>
                        </a:rPr>
                        <a:t>6</a:t>
                      </a:r>
                      <a:endParaRPr lang="lt-LT" sz="1400" b="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400" b="0" dirty="0">
                          <a:effectLst/>
                          <a:latin typeface="+mn-lt"/>
                          <a:ea typeface="Times New Roman" panose="02020603050405020304" pitchFamily="18" charset="0"/>
                        </a:rPr>
                        <a:t>6</a:t>
                      </a:r>
                      <a:endParaRPr lang="lt-LT" sz="1400" b="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400" b="1" dirty="0">
                          <a:effectLst/>
                          <a:latin typeface="+mn-lt"/>
                          <a:ea typeface="Times New Roman" panose="02020603050405020304" pitchFamily="18" charset="0"/>
                        </a:rPr>
                        <a:t>- </a:t>
                      </a:r>
                      <a:endParaRPr lang="lt-LT" sz="14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9879187"/>
                  </a:ext>
                </a:extLst>
              </a:tr>
              <a:tr h="297778">
                <a:tc>
                  <a:txBody>
                    <a:bodyPr/>
                    <a:lstStyle/>
                    <a:p>
                      <a:pPr algn="l">
                        <a:spcAft>
                          <a:spcPts val="0"/>
                        </a:spcAft>
                      </a:pPr>
                      <a:r>
                        <a:rPr lang="lt-LT" sz="1400" dirty="0">
                          <a:effectLst/>
                          <a:latin typeface="+mn-lt"/>
                          <a:ea typeface="Calibri" panose="020F0502020204030204" pitchFamily="34" charset="0"/>
                        </a:rPr>
                        <a:t>Rinkodaros priemonės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400">
                          <a:effectLst/>
                          <a:latin typeface="+mn-lt"/>
                          <a:ea typeface="Times New Roman" panose="02020603050405020304" pitchFamily="18" charset="0"/>
                        </a:rPr>
                        <a:t>1</a:t>
                      </a:r>
                      <a:endParaRPr lang="lt-LT" sz="140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400">
                          <a:effectLst/>
                          <a:latin typeface="+mn-lt"/>
                          <a:ea typeface="Times New Roman" panose="02020603050405020304" pitchFamily="18" charset="0"/>
                        </a:rPr>
                        <a:t>0</a:t>
                      </a:r>
                      <a:endParaRPr lang="lt-LT" sz="140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400" dirty="0">
                          <a:effectLst/>
                          <a:latin typeface="+mn-lt"/>
                          <a:ea typeface="Times New Roman" panose="02020603050405020304" pitchFamily="18" charset="0"/>
                        </a:rPr>
                        <a:t> -</a:t>
                      </a:r>
                      <a:endParaRPr lang="lt-LT" sz="14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586205"/>
                  </a:ext>
                </a:extLst>
              </a:tr>
              <a:tr h="1191110">
                <a:tc>
                  <a:txBody>
                    <a:bodyPr/>
                    <a:lstStyle/>
                    <a:p>
                      <a:pPr algn="l">
                        <a:spcAft>
                          <a:spcPts val="0"/>
                        </a:spcAft>
                      </a:pPr>
                      <a:r>
                        <a:rPr lang="lt-LT" sz="1400" dirty="0">
                          <a:effectLst/>
                          <a:latin typeface="+mn-lt"/>
                          <a:ea typeface="Calibri" panose="020F0502020204030204" pitchFamily="34" charset="0"/>
                        </a:rPr>
                        <a:t>Žuvininkystės ir akvakultūros produktų perdirbimas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400" dirty="0">
                          <a:effectLst/>
                          <a:latin typeface="+mn-lt"/>
                          <a:ea typeface="Times New Roman" panose="02020603050405020304" pitchFamily="18" charset="0"/>
                        </a:rPr>
                        <a:t>28 (iš jų 6 pagal supaprastintas taisykles)</a:t>
                      </a:r>
                      <a:endParaRPr lang="lt-LT" sz="140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400" dirty="0">
                          <a:effectLst/>
                          <a:latin typeface="+mn-lt"/>
                          <a:ea typeface="Times New Roman" panose="02020603050405020304" pitchFamily="18" charset="0"/>
                        </a:rPr>
                        <a:t>12 (iš jų 2 pagal supaprastintas taisykles)</a:t>
                      </a:r>
                      <a:endParaRPr lang="lt-LT" sz="1400" dirty="0">
                        <a:effectLst/>
                        <a:latin typeface="+mn-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t-LT" sz="1400" dirty="0">
                          <a:effectLst/>
                          <a:latin typeface="+mn-lt"/>
                          <a:ea typeface="Times New Roman" panose="02020603050405020304" pitchFamily="18" charset="0"/>
                        </a:rPr>
                        <a:t> </a:t>
                      </a:r>
                    </a:p>
                    <a:p>
                      <a:pPr algn="ctr">
                        <a:spcAft>
                          <a:spcPts val="0"/>
                        </a:spcAft>
                      </a:pPr>
                      <a:r>
                        <a:rPr lang="lt-LT" sz="1400" dirty="0">
                          <a:effectLst/>
                          <a:latin typeface="+mn-lt"/>
                          <a:ea typeface="Calibri" panose="020F0502020204030204" pitchFamily="34" charset="0"/>
                        </a:rPr>
                        <a:t>2 pagal </a:t>
                      </a:r>
                      <a:r>
                        <a:rPr lang="lt-LT" sz="1400" dirty="0" err="1">
                          <a:effectLst/>
                          <a:latin typeface="+mn-lt"/>
                          <a:ea typeface="Calibri" panose="020F0502020204030204" pitchFamily="34" charset="0"/>
                        </a:rPr>
                        <a:t>supaprastin</a:t>
                      </a:r>
                      <a:r>
                        <a:rPr lang="lt-LT" sz="1400" dirty="0">
                          <a:effectLst/>
                          <a:latin typeface="+mn-lt"/>
                          <a:ea typeface="Calibri" panose="020F0502020204030204" pitchFamily="34" charset="0"/>
                        </a:rPr>
                        <a:t>- tas taisykles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74307308"/>
                  </a:ext>
                </a:extLst>
              </a:tr>
            </a:tbl>
          </a:graphicData>
        </a:graphic>
      </p:graphicFrame>
    </p:spTree>
    <p:extLst>
      <p:ext uri="{BB962C8B-B14F-4D97-AF65-F5344CB8AC3E}">
        <p14:creationId xmlns:p14="http://schemas.microsoft.com/office/powerpoint/2010/main" val="356607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ntraštė 1">
            <a:extLst>
              <a:ext uri="{FF2B5EF4-FFF2-40B4-BE49-F238E27FC236}">
                <a16:creationId xmlns:a16="http://schemas.microsoft.com/office/drawing/2014/main" xmlns="" id="{4ED2C7EE-E847-4BBD-831E-7EB4631ED267}"/>
              </a:ext>
            </a:extLst>
          </p:cNvPr>
          <p:cNvSpPr>
            <a:spLocks noGrp="1"/>
          </p:cNvSpPr>
          <p:nvPr>
            <p:ph type="title"/>
          </p:nvPr>
        </p:nvSpPr>
        <p:spPr>
          <a:xfrm>
            <a:off x="540060" y="261145"/>
            <a:ext cx="8244408" cy="863600"/>
          </a:xfrm>
        </p:spPr>
        <p:txBody>
          <a:bodyPr/>
          <a:lstStyle/>
          <a:p>
            <a:r>
              <a:rPr lang="lt-LT" sz="2000" b="1" kern="1200" dirty="0">
                <a:solidFill>
                  <a:srgbClr val="0070C0"/>
                </a:solidFill>
                <a:ea typeface="+mn-ea"/>
                <a:cs typeface="Times New Roman" panose="02020603050405020304" pitchFamily="18" charset="0"/>
              </a:rPr>
              <a:t>Aktualios nuorodos :</a:t>
            </a:r>
            <a:endParaRPr lang="lt-LT" altLang="lt-LT" sz="1900" b="1" dirty="0">
              <a:latin typeface="Times New Roman" panose="02020603050405020304" pitchFamily="18" charset="0"/>
              <a:cs typeface="Times New Roman" panose="02020603050405020304" pitchFamily="18" charset="0"/>
            </a:endParaRPr>
          </a:p>
        </p:txBody>
      </p:sp>
      <p:pic>
        <p:nvPicPr>
          <p:cNvPr id="6147" name="Paveikslėlis 1">
            <a:extLst>
              <a:ext uri="{FF2B5EF4-FFF2-40B4-BE49-F238E27FC236}">
                <a16:creationId xmlns:a16="http://schemas.microsoft.com/office/drawing/2014/main" xmlns="" id="{B4582F80-0EE1-44EB-969E-2756A6FA52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267026"/>
            <a:ext cx="2699792" cy="58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7DE94457-5B93-49D2-8736-7D6D938C49AC}"/>
              </a:ext>
            </a:extLst>
          </p:cNvPr>
          <p:cNvSpPr txBox="1">
            <a:spLocks/>
          </p:cNvSpPr>
          <p:nvPr/>
        </p:nvSpPr>
        <p:spPr bwMode="auto">
          <a:xfrm>
            <a:off x="359531" y="1124745"/>
            <a:ext cx="8424937" cy="514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lt-LT" sz="1200" dirty="0"/>
              <a:t>Paramos paraiškų pagal Lietuvos žuvininkystės sektoriaus 2014–2020 metų veiksmų programos priemones paraiškų priėmimo 2019 metais grafikas</a:t>
            </a:r>
          </a:p>
          <a:p>
            <a:r>
              <a:rPr lang="lt-LT" sz="1200" dirty="0">
                <a:hlinkClick r:id="rId3"/>
              </a:rPr>
              <a:t>https://www.e-tar.lt/portal/lt/legalAct/66252da0045311e9a5eaf2cd290f1944</a:t>
            </a:r>
            <a:endParaRPr lang="lt-LT" sz="1200" dirty="0"/>
          </a:p>
          <a:p>
            <a:r>
              <a:rPr lang="lt-LT" sz="1200" dirty="0"/>
              <a:t>Didžiausiųjų metinių lėšų, skirtų įsipareigojimams pagal Veiksmų programos priemones 2019 metais, paskirstymo sąrašas</a:t>
            </a:r>
          </a:p>
          <a:p>
            <a:r>
              <a:rPr lang="lt-LT" sz="1200" dirty="0">
                <a:hlinkClick r:id="rId4"/>
              </a:rPr>
              <a:t>https://www.e-tar.lt/portal/lt/legalAct/f6de0230044511e9a5eaf2cd290f1944</a:t>
            </a:r>
            <a:endParaRPr lang="lt-LT" sz="1200" dirty="0"/>
          </a:p>
          <a:p>
            <a:endParaRPr lang="lt-LT" sz="1200" dirty="0"/>
          </a:p>
          <a:p>
            <a:r>
              <a:rPr lang="lt-LT" sz="1200" dirty="0"/>
              <a:t>Taip pat visą aktualią informaciją glite rasti Nacionalinės mokėjimo agentūros prie ŽŪM tinklalapyje:</a:t>
            </a:r>
          </a:p>
          <a:p>
            <a:endParaRPr lang="lt-LT" sz="1200" dirty="0"/>
          </a:p>
          <a:p>
            <a:r>
              <a:rPr lang="lt-LT" sz="1200" dirty="0">
                <a:hlinkClick r:id="rId5"/>
              </a:rPr>
              <a:t>www.nma.lt</a:t>
            </a:r>
            <a:r>
              <a:rPr lang="lt-LT" sz="1200" dirty="0"/>
              <a:t>                 PARAMA ŽUVININKYSTEI                KVIEČIAME TEIKTI PARAIŠKAS:</a:t>
            </a:r>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p:txBody>
      </p:sp>
      <p:pic>
        <p:nvPicPr>
          <p:cNvPr id="3" name="Paveikslėlis 2">
            <a:extLst>
              <a:ext uri="{FF2B5EF4-FFF2-40B4-BE49-F238E27FC236}">
                <a16:creationId xmlns:a16="http://schemas.microsoft.com/office/drawing/2014/main" xmlns="" id="{C539331D-4047-4A54-870F-C20317A95C38}"/>
              </a:ext>
            </a:extLst>
          </p:cNvPr>
          <p:cNvPicPr>
            <a:picLocks noChangeAspect="1"/>
          </p:cNvPicPr>
          <p:nvPr/>
        </p:nvPicPr>
        <p:blipFill>
          <a:blip r:embed="rId6"/>
          <a:stretch>
            <a:fillRect/>
          </a:stretch>
        </p:blipFill>
        <p:spPr>
          <a:xfrm>
            <a:off x="1680899" y="2889301"/>
            <a:ext cx="5782199" cy="3115516"/>
          </a:xfrm>
          <a:prstGeom prst="rect">
            <a:avLst/>
          </a:prstGeom>
        </p:spPr>
      </p:pic>
      <p:sp>
        <p:nvSpPr>
          <p:cNvPr id="12" name="Rodyklė: dešinėn 11">
            <a:extLst>
              <a:ext uri="{FF2B5EF4-FFF2-40B4-BE49-F238E27FC236}">
                <a16:creationId xmlns:a16="http://schemas.microsoft.com/office/drawing/2014/main" xmlns="" id="{312D0621-A05C-4E45-98A2-39FBCAFDBE77}"/>
              </a:ext>
            </a:extLst>
          </p:cNvPr>
          <p:cNvSpPr/>
          <p:nvPr/>
        </p:nvSpPr>
        <p:spPr>
          <a:xfrm>
            <a:off x="2411760" y="2664181"/>
            <a:ext cx="4320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5" name="Rodyklė: dešinėn 14">
            <a:extLst>
              <a:ext uri="{FF2B5EF4-FFF2-40B4-BE49-F238E27FC236}">
                <a16:creationId xmlns:a16="http://schemas.microsoft.com/office/drawing/2014/main" xmlns="" id="{78140412-3A34-480A-A9E6-C297E1B8F562}"/>
              </a:ext>
            </a:extLst>
          </p:cNvPr>
          <p:cNvSpPr/>
          <p:nvPr/>
        </p:nvSpPr>
        <p:spPr>
          <a:xfrm>
            <a:off x="4896037" y="2663646"/>
            <a:ext cx="4320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28725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ntraštė 1">
            <a:extLst>
              <a:ext uri="{FF2B5EF4-FFF2-40B4-BE49-F238E27FC236}">
                <a16:creationId xmlns:a16="http://schemas.microsoft.com/office/drawing/2014/main" xmlns="" id="{4ED2C7EE-E847-4BBD-831E-7EB4631ED267}"/>
              </a:ext>
            </a:extLst>
          </p:cNvPr>
          <p:cNvSpPr>
            <a:spLocks noGrp="1"/>
          </p:cNvSpPr>
          <p:nvPr>
            <p:ph type="title"/>
          </p:nvPr>
        </p:nvSpPr>
        <p:spPr>
          <a:xfrm>
            <a:off x="449795" y="497580"/>
            <a:ext cx="8244408" cy="863600"/>
          </a:xfrm>
        </p:spPr>
        <p:txBody>
          <a:bodyPr/>
          <a:lstStyle/>
          <a:p>
            <a:r>
              <a:rPr lang="lt-LT" sz="2000" b="1" kern="1200" dirty="0">
                <a:solidFill>
                  <a:srgbClr val="0070C0"/>
                </a:solidFill>
                <a:ea typeface="+mn-ea"/>
                <a:cs typeface="Times New Roman" panose="02020603050405020304" pitchFamily="18" charset="0"/>
              </a:rPr>
              <a:t>Aktualios nuorodos :</a:t>
            </a:r>
            <a:endParaRPr lang="lt-LT" altLang="lt-LT" sz="1900" b="1" dirty="0">
              <a:latin typeface="Times New Roman" panose="02020603050405020304" pitchFamily="18" charset="0"/>
              <a:cs typeface="Times New Roman" panose="02020603050405020304" pitchFamily="18" charset="0"/>
            </a:endParaRPr>
          </a:p>
        </p:txBody>
      </p:sp>
      <p:pic>
        <p:nvPicPr>
          <p:cNvPr id="6147" name="Paveikslėlis 1">
            <a:extLst>
              <a:ext uri="{FF2B5EF4-FFF2-40B4-BE49-F238E27FC236}">
                <a16:creationId xmlns:a16="http://schemas.microsoft.com/office/drawing/2014/main" xmlns="" id="{B4582F80-0EE1-44EB-969E-2756A6FA52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6267026"/>
            <a:ext cx="2699792" cy="58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7DE94457-5B93-49D2-8736-7D6D938C49AC}"/>
              </a:ext>
            </a:extLst>
          </p:cNvPr>
          <p:cNvSpPr txBox="1">
            <a:spLocks/>
          </p:cNvSpPr>
          <p:nvPr/>
        </p:nvSpPr>
        <p:spPr bwMode="auto">
          <a:xfrm>
            <a:off x="359531" y="1124745"/>
            <a:ext cx="8424937" cy="514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endParaRPr lang="lt-LT" sz="1200" dirty="0"/>
          </a:p>
          <a:p>
            <a:r>
              <a:rPr lang="lt-LT" sz="1200" dirty="0"/>
              <a:t>Taip pat Nacionalinės mokėjimo agentūros prie ŽŪM tinklalapyje galite rasti informaciją apie pateiktas paraiškas, atrinktų projektų sąrašą su detalia informaciją, statistiką apie Veiksmų programos įgyvendinimą ir kitą:</a:t>
            </a:r>
          </a:p>
          <a:p>
            <a:endParaRPr lang="lt-LT" sz="1200" dirty="0"/>
          </a:p>
          <a:p>
            <a:r>
              <a:rPr lang="lt-LT" sz="1200" dirty="0">
                <a:hlinkClick r:id="rId3"/>
              </a:rPr>
              <a:t>www.nma.lt</a:t>
            </a:r>
            <a:r>
              <a:rPr lang="lt-LT" sz="1200" dirty="0"/>
              <a:t>                 PARAMA ŽUVININKYSTEI                INFORMACIJA APIE ĮGYVENDINAMAS PROGRAMAS                                 LIETUVOS ŽUVININKYSTĖS SEKTORIAUS 2014-2020 M. VEIKSMŲ PROGRAMA             STATISTIKA</a:t>
            </a:r>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a:p>
            <a:endParaRPr lang="lt-LT" sz="1000" dirty="0"/>
          </a:p>
        </p:txBody>
      </p:sp>
      <p:sp>
        <p:nvSpPr>
          <p:cNvPr id="12" name="Rodyklė: dešinėn 11">
            <a:extLst>
              <a:ext uri="{FF2B5EF4-FFF2-40B4-BE49-F238E27FC236}">
                <a16:creationId xmlns:a16="http://schemas.microsoft.com/office/drawing/2014/main" xmlns="" id="{312D0621-A05C-4E45-98A2-39FBCAFDBE77}"/>
              </a:ext>
            </a:extLst>
          </p:cNvPr>
          <p:cNvSpPr/>
          <p:nvPr/>
        </p:nvSpPr>
        <p:spPr>
          <a:xfrm flipV="1">
            <a:off x="683568" y="2375169"/>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Rodyklė: dešinėn 7">
            <a:extLst>
              <a:ext uri="{FF2B5EF4-FFF2-40B4-BE49-F238E27FC236}">
                <a16:creationId xmlns:a16="http://schemas.microsoft.com/office/drawing/2014/main" xmlns="" id="{ABA7991A-3821-45D7-98F4-940912488C5A}"/>
              </a:ext>
            </a:extLst>
          </p:cNvPr>
          <p:cNvSpPr/>
          <p:nvPr/>
        </p:nvSpPr>
        <p:spPr>
          <a:xfrm>
            <a:off x="1691680" y="2204864"/>
            <a:ext cx="4320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Rodyklė: dešinėn 8">
            <a:extLst>
              <a:ext uri="{FF2B5EF4-FFF2-40B4-BE49-F238E27FC236}">
                <a16:creationId xmlns:a16="http://schemas.microsoft.com/office/drawing/2014/main" xmlns="" id="{E5681801-8733-4857-8AF8-391CD60ABA5B}"/>
              </a:ext>
            </a:extLst>
          </p:cNvPr>
          <p:cNvSpPr/>
          <p:nvPr/>
        </p:nvSpPr>
        <p:spPr>
          <a:xfrm>
            <a:off x="4139951" y="2231599"/>
            <a:ext cx="4320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Rodyklė: dešinėn 9">
            <a:extLst>
              <a:ext uri="{FF2B5EF4-FFF2-40B4-BE49-F238E27FC236}">
                <a16:creationId xmlns:a16="http://schemas.microsoft.com/office/drawing/2014/main" xmlns="" id="{BDEF7D9B-A0B9-4CC8-B880-A4475D61B32C}"/>
              </a:ext>
            </a:extLst>
          </p:cNvPr>
          <p:cNvSpPr/>
          <p:nvPr/>
        </p:nvSpPr>
        <p:spPr>
          <a:xfrm>
            <a:off x="6804248" y="2375168"/>
            <a:ext cx="432048" cy="45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 </a:t>
            </a:r>
          </a:p>
        </p:txBody>
      </p:sp>
      <p:pic>
        <p:nvPicPr>
          <p:cNvPr id="2" name="Paveikslėlis 1">
            <a:extLst>
              <a:ext uri="{FF2B5EF4-FFF2-40B4-BE49-F238E27FC236}">
                <a16:creationId xmlns:a16="http://schemas.microsoft.com/office/drawing/2014/main" xmlns="" id="{FB0EEC40-D812-40A2-9189-3072BD1ADAC9}"/>
              </a:ext>
            </a:extLst>
          </p:cNvPr>
          <p:cNvPicPr>
            <a:picLocks noChangeAspect="1"/>
          </p:cNvPicPr>
          <p:nvPr/>
        </p:nvPicPr>
        <p:blipFill>
          <a:blip r:embed="rId4"/>
          <a:stretch>
            <a:fillRect/>
          </a:stretch>
        </p:blipFill>
        <p:spPr>
          <a:xfrm>
            <a:off x="1709936" y="2701111"/>
            <a:ext cx="6084168" cy="3422345"/>
          </a:xfrm>
          <a:prstGeom prst="rect">
            <a:avLst/>
          </a:prstGeom>
        </p:spPr>
      </p:pic>
    </p:spTree>
    <p:extLst>
      <p:ext uri="{BB962C8B-B14F-4D97-AF65-F5344CB8AC3E}">
        <p14:creationId xmlns:p14="http://schemas.microsoft.com/office/powerpoint/2010/main" val="219856335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14457</TotalTime>
  <Words>1394</Words>
  <Application>Microsoft Office PowerPoint</Application>
  <PresentationFormat>Demonstracija ekrane (4:3)</PresentationFormat>
  <Paragraphs>271</Paragraphs>
  <Slides>18</Slides>
  <Notes>1</Notes>
  <HiddenSlides>0</HiddenSlides>
  <MMClips>0</MMClips>
  <ScaleCrop>false</ScaleCrop>
  <HeadingPairs>
    <vt:vector size="4" baseType="variant">
      <vt:variant>
        <vt:lpstr>Tema</vt:lpstr>
      </vt:variant>
      <vt:variant>
        <vt:i4>1</vt:i4>
      </vt:variant>
      <vt:variant>
        <vt:lpstr>Skaidrių pavadinimai</vt:lpstr>
      </vt:variant>
      <vt:variant>
        <vt:i4>18</vt:i4>
      </vt:variant>
    </vt:vector>
  </HeadingPairs>
  <TitlesOfParts>
    <vt:vector size="19" baseType="lpstr">
      <vt:lpstr>Default Design</vt:lpstr>
      <vt:lpstr>Lietuvos žuvininkystės sektoriaus 2014–2020 metų veiksmų programos įgyvendinimo rezultatų apžvalga</vt:lpstr>
      <vt:lpstr>1 SP. Aplinkosaugos požiūriu tvarios, efektyviai išteklius naudojančios, inovacinės, konkurencingos ir žiniomis grindžiamos žvejybos skatinimas (1)</vt:lpstr>
      <vt:lpstr>1 SP. Aplinkosaugos požiūriu tvarios, efektyviai išteklius naudojančios, inovacinės, konkurencingos ir žiniomis grindžiamos žvejybos skatinimas (2)</vt:lpstr>
      <vt:lpstr>2 SP. Aplinkosaugos požiūriu tvarios, efektyviai išteklius naudojančios, inovacinės, konkurencingos ir žiniomis grindžiamo akvakultūros skatinimas (1)</vt:lpstr>
      <vt:lpstr>2 SP. Aplinkosaugos požiūriu tvarios, efektyviai išteklius naudojančios, inovacinės, konkurencingos ir žiniomis grindžiamo akvakultūros skatinimas (2)</vt:lpstr>
      <vt:lpstr>5 SP. Prekybos ir perdirbimo skatinimas(1)</vt:lpstr>
      <vt:lpstr>5 SP. Prekybos ir perdirbimo skatinimas (2)</vt:lpstr>
      <vt:lpstr>Aktualios nuorodos :</vt:lpstr>
      <vt:lpstr>Aktualios nuorodos :</vt:lpstr>
      <vt:lpstr>Aktualios nuorodos :</vt:lpstr>
      <vt:lpstr>Lietuvos žuvininkystės sektoriaus 2014–2020 metų veiksmų programos numatomų keitimų  apžvalga</vt:lpstr>
      <vt:lpstr>Pagrindiniai numatomi Veiksmų programos pakeitimai:</vt:lpstr>
      <vt:lpstr>Naujų priemonių įtraukimas į Veiksmų programą (1)</vt:lpstr>
      <vt:lpstr>Naujų priemonių įtraukimas į Veiksmų programą (2)</vt:lpstr>
      <vt:lpstr>Naujų priemonių įtraukimas į Veiksmų programą (3)</vt:lpstr>
      <vt:lpstr>Lėšų perskirstymas tarp SP1, SP2 ir SP5</vt:lpstr>
      <vt:lpstr>Produkto rodiklių pakeitimai, susiję su perskirstomomis lėšomis</vt:lpstr>
      <vt:lpstr>Ačiū už dėmesį</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Sedenko</dc:creator>
  <cp:lastModifiedBy>Direktorė</cp:lastModifiedBy>
  <cp:revision>726</cp:revision>
  <cp:lastPrinted>2018-07-18T08:14:24Z</cp:lastPrinted>
  <dcterms:created xsi:type="dcterms:W3CDTF">2015-09-10T12:56:26Z</dcterms:created>
  <dcterms:modified xsi:type="dcterms:W3CDTF">2019-01-18T07:26:18Z</dcterms:modified>
</cp:coreProperties>
</file>